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6"/>
    </p:embeddedFont>
    <p:embeddedFont>
      <p:font typeface="Barlow Condensed" panose="00000506000000000000" pitchFamily="2" charset="0"/>
      <p:regular r:id="rId17"/>
    </p:embeddedFont>
    <p:embeddedFont>
      <p:font typeface="Barlow Condensed Bold" panose="020B0604020202020204" charset="0"/>
      <p:regular r:id="rId18"/>
    </p:embeddedFont>
    <p:embeddedFont>
      <p:font typeface="Barlow Condensed Medium" panose="00000606000000000000" pitchFamily="2" charset="0"/>
      <p:regular r:id="rId19"/>
    </p:embeddedFont>
    <p:embeddedFont>
      <p:font typeface="Barlow SemiCondensed" panose="020B0604020202020204" charset="0"/>
      <p:regular r:id="rId20"/>
    </p:embeddedFont>
    <p:embeddedFont>
      <p:font typeface="Barlow SemiCondensed Bold" panose="020B0604020202020204" charset="0"/>
      <p:regular r:id="rId21"/>
    </p:embeddedFont>
    <p:embeddedFont>
      <p:font typeface="Barlow SemiCondensed Semi-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318" y="4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2.jpeg"/><Relationship Id="rId7" Type="http://schemas.openxmlformats.org/officeDocument/2006/relationships/image" Target="../media/image5.sv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4.jpeg"/><Relationship Id="rId10" Type="http://schemas.openxmlformats.org/officeDocument/2006/relationships/image" Target="../media/image8.png"/><Relationship Id="rId4" Type="http://schemas.openxmlformats.org/officeDocument/2006/relationships/image" Target="../media/image43.jpeg"/><Relationship Id="rId9"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6.png"/><Relationship Id="rId3" Type="http://schemas.openxmlformats.org/officeDocument/2006/relationships/image" Target="../media/image35.jpeg"/><Relationship Id="rId7" Type="http://schemas.openxmlformats.org/officeDocument/2006/relationships/image" Target="../media/image19.png"/><Relationship Id="rId12" Type="http://schemas.openxmlformats.org/officeDocument/2006/relationships/image" Target="../media/image5.svg"/><Relationship Id="rId2" Type="http://schemas.openxmlformats.org/officeDocument/2006/relationships/image" Target="../media/image44.jpeg"/><Relationship Id="rId16"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4.png"/><Relationship Id="rId5" Type="http://schemas.openxmlformats.org/officeDocument/2006/relationships/image" Target="../media/image8.png"/><Relationship Id="rId15" Type="http://schemas.openxmlformats.org/officeDocument/2006/relationships/image" Target="../media/image21.png"/><Relationship Id="rId10" Type="http://schemas.openxmlformats.org/officeDocument/2006/relationships/image" Target="../media/image11.svg"/><Relationship Id="rId4" Type="http://schemas.openxmlformats.org/officeDocument/2006/relationships/image" Target="../media/image45.jpeg"/><Relationship Id="rId9" Type="http://schemas.openxmlformats.org/officeDocument/2006/relationships/image" Target="../media/image10.png"/><Relationship Id="rId14"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6.jpeg"/><Relationship Id="rId7" Type="http://schemas.openxmlformats.org/officeDocument/2006/relationships/image" Target="../media/image5.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4.jpeg"/><Relationship Id="rId10" Type="http://schemas.openxmlformats.org/officeDocument/2006/relationships/image" Target="../media/image8.png"/><Relationship Id="rId4" Type="http://schemas.openxmlformats.org/officeDocument/2006/relationships/image" Target="../media/image47.jpeg"/><Relationship Id="rId9"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8.jpe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8.png"/><Relationship Id="rId5" Type="http://schemas.openxmlformats.org/officeDocument/2006/relationships/image" Target="../media/image23.jpeg"/><Relationship Id="rId10" Type="http://schemas.openxmlformats.org/officeDocument/2006/relationships/image" Target="../media/image13.svg"/><Relationship Id="rId4" Type="http://schemas.openxmlformats.org/officeDocument/2006/relationships/image" Target="../media/image49.jpe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0.png"/><Relationship Id="rId18" Type="http://schemas.openxmlformats.org/officeDocument/2006/relationships/image" Target="../media/image53.sv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svg"/><Relationship Id="rId17" Type="http://schemas.openxmlformats.org/officeDocument/2006/relationships/image" Target="../media/image52.png"/><Relationship Id="rId2" Type="http://schemas.openxmlformats.org/officeDocument/2006/relationships/image" Target="../media/image51.jpeg"/><Relationship Id="rId16"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8.png"/><Relationship Id="rId5" Type="http://schemas.openxmlformats.org/officeDocument/2006/relationships/image" Target="../media/image37.png"/><Relationship Id="rId15" Type="http://schemas.openxmlformats.org/officeDocument/2006/relationships/image" Target="../media/image12.png"/><Relationship Id="rId10" Type="http://schemas.openxmlformats.org/officeDocument/2006/relationships/image" Target="../media/image20.svg"/><Relationship Id="rId4" Type="http://schemas.openxmlformats.org/officeDocument/2006/relationships/image" Target="../media/image5.svg"/><Relationship Id="rId9" Type="http://schemas.openxmlformats.org/officeDocument/2006/relationships/image" Target="../media/image19.png"/><Relationship Id="rId14" Type="http://schemas.openxmlformats.org/officeDocument/2006/relationships/image" Target="../media/image11.sv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7.jpeg"/><Relationship Id="rId7" Type="http://schemas.openxmlformats.org/officeDocument/2006/relationships/image" Target="../media/image12.png"/><Relationship Id="rId12" Type="http://schemas.openxmlformats.org/officeDocument/2006/relationships/image" Target="../media/image22.sv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1.png"/><Relationship Id="rId5" Type="http://schemas.openxmlformats.org/officeDocument/2006/relationships/image" Target="../media/image6.png"/><Relationship Id="rId10" Type="http://schemas.openxmlformats.org/officeDocument/2006/relationships/image" Target="../media/image20.svg"/><Relationship Id="rId4" Type="http://schemas.openxmlformats.org/officeDocument/2006/relationships/image" Target="../media/image18.jpe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15.svg"/><Relationship Id="rId3" Type="http://schemas.openxmlformats.org/officeDocument/2006/relationships/image" Target="../media/image7.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5.svg"/><Relationship Id="rId5" Type="http://schemas.openxmlformats.org/officeDocument/2006/relationships/image" Target="../media/image13.sv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24.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svg"/><Relationship Id="rId3" Type="http://schemas.openxmlformats.org/officeDocument/2006/relationships/image" Target="../media/image26.jpeg"/><Relationship Id="rId7" Type="http://schemas.openxmlformats.org/officeDocument/2006/relationships/image" Target="../media/image11.svg"/><Relationship Id="rId12"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7.svg"/><Relationship Id="rId5" Type="http://schemas.openxmlformats.org/officeDocument/2006/relationships/image" Target="../media/image13.svg"/><Relationship Id="rId10"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8.jpeg"/><Relationship Id="rId7"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8.png"/><Relationship Id="rId5" Type="http://schemas.openxmlformats.org/officeDocument/2006/relationships/image" Target="../media/image23.jpeg"/><Relationship Id="rId10" Type="http://schemas.openxmlformats.org/officeDocument/2006/relationships/image" Target="../media/image13.svg"/><Relationship Id="rId4" Type="http://schemas.openxmlformats.org/officeDocument/2006/relationships/image" Target="../media/image29.jpe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2.jpeg"/><Relationship Id="rId7" Type="http://schemas.openxmlformats.org/officeDocument/2006/relationships/image" Target="../media/image5.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4.jpeg"/><Relationship Id="rId10" Type="http://schemas.openxmlformats.org/officeDocument/2006/relationships/image" Target="../media/image8.png"/><Relationship Id="rId4" Type="http://schemas.openxmlformats.org/officeDocument/2006/relationships/image" Target="../media/image33.jpe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4.png"/><Relationship Id="rId18" Type="http://schemas.openxmlformats.org/officeDocument/2006/relationships/image" Target="../media/image7.svg"/><Relationship Id="rId3" Type="http://schemas.openxmlformats.org/officeDocument/2006/relationships/image" Target="../media/image35.jpeg"/><Relationship Id="rId7" Type="http://schemas.openxmlformats.org/officeDocument/2006/relationships/image" Target="../media/image12.png"/><Relationship Id="rId12" Type="http://schemas.openxmlformats.org/officeDocument/2006/relationships/image" Target="../media/image11.svg"/><Relationship Id="rId17" Type="http://schemas.openxmlformats.org/officeDocument/2006/relationships/image" Target="../media/image6.png"/><Relationship Id="rId2" Type="http://schemas.openxmlformats.org/officeDocument/2006/relationships/image" Target="../media/image34.jpeg"/><Relationship Id="rId16" Type="http://schemas.openxmlformats.org/officeDocument/2006/relationships/image" Target="../media/image38.sv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0.png"/><Relationship Id="rId5" Type="http://schemas.openxmlformats.org/officeDocument/2006/relationships/image" Target="../media/image8.png"/><Relationship Id="rId15" Type="http://schemas.openxmlformats.org/officeDocument/2006/relationships/image" Target="../media/image37.png"/><Relationship Id="rId10" Type="http://schemas.openxmlformats.org/officeDocument/2006/relationships/image" Target="../media/image20.svg"/><Relationship Id="rId19" Type="http://schemas.openxmlformats.org/officeDocument/2006/relationships/image" Target="../media/image21.png"/><Relationship Id="rId4" Type="http://schemas.openxmlformats.org/officeDocument/2006/relationships/image" Target="../media/image36.jpeg"/><Relationship Id="rId9" Type="http://schemas.openxmlformats.org/officeDocument/2006/relationships/image" Target="../media/image19.png"/><Relationship Id="rId1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2.jpeg"/><Relationship Id="rId7" Type="http://schemas.openxmlformats.org/officeDocument/2006/relationships/image" Target="../media/image5.sv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4.jpeg"/><Relationship Id="rId10" Type="http://schemas.openxmlformats.org/officeDocument/2006/relationships/image" Target="../media/image8.png"/><Relationship Id="rId4" Type="http://schemas.openxmlformats.org/officeDocument/2006/relationships/image" Target="../media/image39.jpeg"/><Relationship Id="rId9"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4.png"/><Relationship Id="rId18" Type="http://schemas.openxmlformats.org/officeDocument/2006/relationships/image" Target="../media/image7.svg"/><Relationship Id="rId3" Type="http://schemas.openxmlformats.org/officeDocument/2006/relationships/image" Target="../media/image3.jpeg"/><Relationship Id="rId7" Type="http://schemas.openxmlformats.org/officeDocument/2006/relationships/image" Target="../media/image12.png"/><Relationship Id="rId12" Type="http://schemas.openxmlformats.org/officeDocument/2006/relationships/image" Target="../media/image11.svg"/><Relationship Id="rId17" Type="http://schemas.openxmlformats.org/officeDocument/2006/relationships/image" Target="../media/image6.png"/><Relationship Id="rId2" Type="http://schemas.openxmlformats.org/officeDocument/2006/relationships/image" Target="../media/image34.jpeg"/><Relationship Id="rId16" Type="http://schemas.openxmlformats.org/officeDocument/2006/relationships/image" Target="../media/image38.sv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0.png"/><Relationship Id="rId5" Type="http://schemas.openxmlformats.org/officeDocument/2006/relationships/image" Target="../media/image8.png"/><Relationship Id="rId15" Type="http://schemas.openxmlformats.org/officeDocument/2006/relationships/image" Target="../media/image37.png"/><Relationship Id="rId10" Type="http://schemas.openxmlformats.org/officeDocument/2006/relationships/image" Target="../media/image20.svg"/><Relationship Id="rId19" Type="http://schemas.openxmlformats.org/officeDocument/2006/relationships/image" Target="../media/image21.png"/><Relationship Id="rId4" Type="http://schemas.openxmlformats.org/officeDocument/2006/relationships/image" Target="../media/image40.jpeg"/><Relationship Id="rId9" Type="http://schemas.openxmlformats.org/officeDocument/2006/relationships/image" Target="../media/image19.png"/><Relationship Id="rId1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F6A92"/>
        </a:solidFill>
        <a:effectLst/>
      </p:bgPr>
    </p:bg>
    <p:spTree>
      <p:nvGrpSpPr>
        <p:cNvPr id="1" name=""/>
        <p:cNvGrpSpPr/>
        <p:nvPr/>
      </p:nvGrpSpPr>
      <p:grpSpPr>
        <a:xfrm>
          <a:off x="0" y="0"/>
          <a:ext cx="0" cy="0"/>
          <a:chOff x="0" y="0"/>
          <a:chExt cx="0" cy="0"/>
        </a:xfrm>
      </p:grpSpPr>
      <p:grpSp>
        <p:nvGrpSpPr>
          <p:cNvPr id="2" name="Group 2"/>
          <p:cNvGrpSpPr/>
          <p:nvPr/>
        </p:nvGrpSpPr>
        <p:grpSpPr>
          <a:xfrm>
            <a:off x="189637" y="5281959"/>
            <a:ext cx="4929839" cy="426901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6973" r="-26973"/>
              </a:stretch>
            </a:blipFill>
            <a:ln cap="sq">
              <a:noFill/>
              <a:prstDash val="solid"/>
              <a:miter/>
            </a:ln>
          </p:spPr>
        </p:sp>
      </p:grpSp>
      <p:grpSp>
        <p:nvGrpSpPr>
          <p:cNvPr id="4" name="Group 4"/>
          <p:cNvGrpSpPr/>
          <p:nvPr/>
        </p:nvGrpSpPr>
        <p:grpSpPr>
          <a:xfrm>
            <a:off x="256833" y="797575"/>
            <a:ext cx="4929839" cy="4269018"/>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a:ln cap="sq">
              <a:noFill/>
              <a:prstDash val="solid"/>
              <a:miter/>
            </a:ln>
          </p:spPr>
        </p:sp>
      </p:grpSp>
      <p:grpSp>
        <p:nvGrpSpPr>
          <p:cNvPr id="6" name="Group 6"/>
          <p:cNvGrpSpPr/>
          <p:nvPr/>
        </p:nvGrpSpPr>
        <p:grpSpPr>
          <a:xfrm>
            <a:off x="4151460" y="3025782"/>
            <a:ext cx="4929839" cy="4269018"/>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a:ln cap="sq">
              <a:noFill/>
              <a:prstDash val="solid"/>
              <a:miter/>
            </a:ln>
          </p:spPr>
        </p:sp>
      </p:grpSp>
      <p:sp>
        <p:nvSpPr>
          <p:cNvPr id="8" name="Freeform 8"/>
          <p:cNvSpPr/>
          <p:nvPr/>
        </p:nvSpPr>
        <p:spPr>
          <a:xfrm rot="7221679">
            <a:off x="4308741" y="8797660"/>
            <a:ext cx="2884378" cy="2496298"/>
          </a:xfrm>
          <a:custGeom>
            <a:avLst/>
            <a:gdLst/>
            <a:ahLst/>
            <a:cxnLst/>
            <a:rect l="l" t="t" r="r" b="b"/>
            <a:pathLst>
              <a:path w="2884378" h="2496298">
                <a:moveTo>
                  <a:pt x="0" y="0"/>
                </a:moveTo>
                <a:lnTo>
                  <a:pt x="2884378" y="0"/>
                </a:lnTo>
                <a:lnTo>
                  <a:pt x="2884378" y="2496298"/>
                </a:lnTo>
                <a:lnTo>
                  <a:pt x="0" y="24962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7221679">
            <a:off x="6568621" y="7500246"/>
            <a:ext cx="2884378" cy="2496298"/>
          </a:xfrm>
          <a:custGeom>
            <a:avLst/>
            <a:gdLst/>
            <a:ahLst/>
            <a:cxnLst/>
            <a:rect l="l" t="t" r="r" b="b"/>
            <a:pathLst>
              <a:path w="2884378" h="2496298">
                <a:moveTo>
                  <a:pt x="0" y="0"/>
                </a:moveTo>
                <a:lnTo>
                  <a:pt x="2884378" y="0"/>
                </a:lnTo>
                <a:lnTo>
                  <a:pt x="2884378" y="2496297"/>
                </a:lnTo>
                <a:lnTo>
                  <a:pt x="0" y="24962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3578320">
            <a:off x="4309494" y="6223850"/>
            <a:ext cx="2890352" cy="2501469"/>
          </a:xfrm>
          <a:custGeom>
            <a:avLst/>
            <a:gdLst/>
            <a:ahLst/>
            <a:cxnLst/>
            <a:rect l="l" t="t" r="r" b="b"/>
            <a:pathLst>
              <a:path w="2890352" h="2501469">
                <a:moveTo>
                  <a:pt x="0" y="0"/>
                </a:moveTo>
                <a:lnTo>
                  <a:pt x="2890353" y="0"/>
                </a:lnTo>
                <a:lnTo>
                  <a:pt x="2890353" y="2501469"/>
                </a:lnTo>
                <a:lnTo>
                  <a:pt x="0" y="25014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3578320">
            <a:off x="2055139" y="7484251"/>
            <a:ext cx="2890352" cy="2501469"/>
          </a:xfrm>
          <a:custGeom>
            <a:avLst/>
            <a:gdLst/>
            <a:ahLst/>
            <a:cxnLst/>
            <a:rect l="l" t="t" r="r" b="b"/>
            <a:pathLst>
              <a:path w="2890352" h="2501469">
                <a:moveTo>
                  <a:pt x="0" y="0"/>
                </a:moveTo>
                <a:lnTo>
                  <a:pt x="2890352" y="0"/>
                </a:lnTo>
                <a:lnTo>
                  <a:pt x="2890352" y="2501468"/>
                </a:lnTo>
                <a:lnTo>
                  <a:pt x="0" y="25014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rot="7221679">
            <a:off x="4727669" y="305160"/>
            <a:ext cx="2898563" cy="2508574"/>
          </a:xfrm>
          <a:custGeom>
            <a:avLst/>
            <a:gdLst/>
            <a:ahLst/>
            <a:cxnLst/>
            <a:rect l="l" t="t" r="r" b="b"/>
            <a:pathLst>
              <a:path w="2898563" h="2508574">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7221679">
            <a:off x="-1573444" y="3882246"/>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rot="-3578320">
            <a:off x="6979753" y="-1002569"/>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rot="-3578320">
            <a:off x="6994168" y="1632645"/>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3578320">
            <a:off x="-1580206" y="1188431"/>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17" name="Freeform 17"/>
          <p:cNvSpPr/>
          <p:nvPr/>
        </p:nvSpPr>
        <p:spPr>
          <a:xfrm>
            <a:off x="11703295" y="1416572"/>
            <a:ext cx="1080329" cy="885870"/>
          </a:xfrm>
          <a:custGeom>
            <a:avLst/>
            <a:gdLst/>
            <a:ahLst/>
            <a:cxnLst/>
            <a:rect l="l" t="t" r="r" b="b"/>
            <a:pathLst>
              <a:path w="1080329" h="885870">
                <a:moveTo>
                  <a:pt x="0" y="0"/>
                </a:moveTo>
                <a:lnTo>
                  <a:pt x="1080329" y="0"/>
                </a:lnTo>
                <a:lnTo>
                  <a:pt x="1080329" y="885870"/>
                </a:lnTo>
                <a:lnTo>
                  <a:pt x="0" y="8858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8" name="TextBox 18"/>
          <p:cNvSpPr txBox="1"/>
          <p:nvPr/>
        </p:nvSpPr>
        <p:spPr>
          <a:xfrm>
            <a:off x="9985377" y="2504671"/>
            <a:ext cx="7442562" cy="6571047"/>
          </a:xfrm>
          <a:prstGeom prst="rect">
            <a:avLst/>
          </a:prstGeom>
        </p:spPr>
        <p:txBody>
          <a:bodyPr lIns="0" tIns="0" rIns="0" bIns="0" rtlCol="0" anchor="t">
            <a:spAutoFit/>
          </a:bodyPr>
          <a:lstStyle/>
          <a:p>
            <a:pPr marL="0" lvl="1" indent="0" algn="ctr">
              <a:lnSpc>
                <a:spcPts val="12728"/>
              </a:lnSpc>
            </a:pPr>
            <a:r>
              <a:rPr lang="en-US" sz="13834" b="1" spc="387">
                <a:solidFill>
                  <a:srgbClr val="FFFFFF"/>
                </a:solidFill>
                <a:latin typeface="Barlow SemiCondensed Bold"/>
                <a:ea typeface="Barlow SemiCondensed Bold"/>
                <a:cs typeface="Barlow SemiCondensed Bold"/>
                <a:sym typeface="Barlow SemiCondensed Bold"/>
              </a:rPr>
              <a:t> GESTION D’UN CABINET MEDICAL</a:t>
            </a:r>
          </a:p>
        </p:txBody>
      </p:sp>
      <p:sp>
        <p:nvSpPr>
          <p:cNvPr id="19" name="TextBox 19"/>
          <p:cNvSpPr txBox="1"/>
          <p:nvPr/>
        </p:nvSpPr>
        <p:spPr>
          <a:xfrm>
            <a:off x="12769209" y="1473722"/>
            <a:ext cx="3342563" cy="699555"/>
          </a:xfrm>
          <a:prstGeom prst="rect">
            <a:avLst/>
          </a:prstGeom>
        </p:spPr>
        <p:txBody>
          <a:bodyPr lIns="0" tIns="0" rIns="0" bIns="0" rtlCol="0" anchor="t">
            <a:spAutoFit/>
          </a:bodyPr>
          <a:lstStyle/>
          <a:p>
            <a:pPr marL="0" lvl="1" indent="0" algn="l">
              <a:lnSpc>
                <a:spcPts val="5422"/>
              </a:lnSpc>
              <a:spcBef>
                <a:spcPct val="0"/>
              </a:spcBef>
            </a:pPr>
            <a:r>
              <a:rPr lang="en-US" sz="5067" spc="141">
                <a:solidFill>
                  <a:srgbClr val="FFFFFF"/>
                </a:solidFill>
                <a:latin typeface="Barlow Condensed"/>
                <a:ea typeface="Barlow Condensed"/>
                <a:cs typeface="Barlow Condensed"/>
                <a:sym typeface="Barlow Condensed"/>
              </a:rPr>
              <a:t>  CabManager </a:t>
            </a:r>
          </a:p>
        </p:txBody>
      </p:sp>
    </p:spTree>
  </p:cSld>
  <p:clrMapOvr>
    <a:masterClrMapping/>
  </p:clrMapOvr>
  <mc:AlternateContent xmlns:mc="http://schemas.openxmlformats.org/markup-compatibility/2006" xmlns:p14="http://schemas.microsoft.com/office/powerpoint/2010/main">
    <mc:Choice Requires="p14">
      <p:transition p14:dur="100" advClick="0" advTm="0">
        <p:cut/>
      </p:transition>
    </mc:Choice>
    <mc:Fallback xmlns="">
      <p:transition advClick="0" advTm="0">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45">
                                          <p:stCondLst>
                                            <p:cond delay="0"/>
                                          </p:stCondLst>
                                        </p:cTn>
                                        <p:tgtEl>
                                          <p:spTgt spid="16"/>
                                        </p:tgtEl>
                                      </p:cBhvr>
                                    </p:animEffect>
                                    <p:anim calcmode="lin" valueType="num">
                                      <p:cBhvr>
                                        <p:cTn id="8" dur="456"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6"/>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6"/>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6"/>
                                        </p:tgtEl>
                                        <p:attrNameLst>
                                          <p:attrName>ppt_y</p:attrName>
                                        </p:attrNameLst>
                                      </p:cBhvr>
                                      <p:tavLst>
                                        <p:tav tm="0" fmla="#ppt_y-sin(pi*$)/81">
                                          <p:val>
                                            <p:fltVal val="0"/>
                                          </p:val>
                                        </p:tav>
                                        <p:tav tm="100000">
                                          <p:val>
                                            <p:fltVal val="1"/>
                                          </p:val>
                                        </p:tav>
                                      </p:tavLst>
                                    </p:anim>
                                    <p:animScale>
                                      <p:cBhvr>
                                        <p:cTn id="13" dur="7">
                                          <p:stCondLst>
                                            <p:cond delay="162"/>
                                          </p:stCondLst>
                                        </p:cTn>
                                        <p:tgtEl>
                                          <p:spTgt spid="16"/>
                                        </p:tgtEl>
                                      </p:cBhvr>
                                      <p:to x="100000" y="60000"/>
                                    </p:animScale>
                                    <p:animScale>
                                      <p:cBhvr>
                                        <p:cTn id="14" dur="41" decel="50000">
                                          <p:stCondLst>
                                            <p:cond delay="169"/>
                                          </p:stCondLst>
                                        </p:cTn>
                                        <p:tgtEl>
                                          <p:spTgt spid="16"/>
                                        </p:tgtEl>
                                      </p:cBhvr>
                                      <p:to x="100000" y="100000"/>
                                    </p:animScale>
                                    <p:animScale>
                                      <p:cBhvr>
                                        <p:cTn id="15" dur="7">
                                          <p:stCondLst>
                                            <p:cond delay="328"/>
                                          </p:stCondLst>
                                        </p:cTn>
                                        <p:tgtEl>
                                          <p:spTgt spid="16"/>
                                        </p:tgtEl>
                                      </p:cBhvr>
                                      <p:to x="100000" y="80000"/>
                                    </p:animScale>
                                    <p:animScale>
                                      <p:cBhvr>
                                        <p:cTn id="16" dur="41" decel="50000">
                                          <p:stCondLst>
                                            <p:cond delay="335"/>
                                          </p:stCondLst>
                                        </p:cTn>
                                        <p:tgtEl>
                                          <p:spTgt spid="16"/>
                                        </p:tgtEl>
                                      </p:cBhvr>
                                      <p:to x="100000" y="100000"/>
                                    </p:animScale>
                                    <p:animScale>
                                      <p:cBhvr>
                                        <p:cTn id="17" dur="7">
                                          <p:stCondLst>
                                            <p:cond delay="410"/>
                                          </p:stCondLst>
                                        </p:cTn>
                                        <p:tgtEl>
                                          <p:spTgt spid="16"/>
                                        </p:tgtEl>
                                      </p:cBhvr>
                                      <p:to x="100000" y="90000"/>
                                    </p:animScale>
                                    <p:animScale>
                                      <p:cBhvr>
                                        <p:cTn id="18" dur="41" decel="50000">
                                          <p:stCondLst>
                                            <p:cond delay="417"/>
                                          </p:stCondLst>
                                        </p:cTn>
                                        <p:tgtEl>
                                          <p:spTgt spid="16"/>
                                        </p:tgtEl>
                                      </p:cBhvr>
                                      <p:to x="100000" y="100000"/>
                                    </p:animScale>
                                    <p:animScale>
                                      <p:cBhvr>
                                        <p:cTn id="19" dur="7">
                                          <p:stCondLst>
                                            <p:cond delay="452"/>
                                          </p:stCondLst>
                                        </p:cTn>
                                        <p:tgtEl>
                                          <p:spTgt spid="16"/>
                                        </p:tgtEl>
                                      </p:cBhvr>
                                      <p:to x="100000" y="95000"/>
                                    </p:animScale>
                                    <p:animScale>
                                      <p:cBhvr>
                                        <p:cTn id="20" dur="41" decel="50000">
                                          <p:stCondLst>
                                            <p:cond delay="459"/>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145">
                                          <p:stCondLst>
                                            <p:cond delay="0"/>
                                          </p:stCondLst>
                                        </p:cTn>
                                        <p:tgtEl>
                                          <p:spTgt spid="10"/>
                                        </p:tgtEl>
                                      </p:cBhvr>
                                    </p:animEffect>
                                    <p:anim calcmode="lin" valueType="num">
                                      <p:cBhvr>
                                        <p:cTn id="26" dur="456"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10"/>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10"/>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10"/>
                                        </p:tgtEl>
                                        <p:attrNameLst>
                                          <p:attrName>ppt_y</p:attrName>
                                        </p:attrNameLst>
                                      </p:cBhvr>
                                      <p:tavLst>
                                        <p:tav tm="0" fmla="#ppt_y-sin(pi*$)/81">
                                          <p:val>
                                            <p:fltVal val="0"/>
                                          </p:val>
                                        </p:tav>
                                        <p:tav tm="100000">
                                          <p:val>
                                            <p:fltVal val="1"/>
                                          </p:val>
                                        </p:tav>
                                      </p:tavLst>
                                    </p:anim>
                                    <p:animScale>
                                      <p:cBhvr>
                                        <p:cTn id="31" dur="7">
                                          <p:stCondLst>
                                            <p:cond delay="162"/>
                                          </p:stCondLst>
                                        </p:cTn>
                                        <p:tgtEl>
                                          <p:spTgt spid="10"/>
                                        </p:tgtEl>
                                      </p:cBhvr>
                                      <p:to x="100000" y="60000"/>
                                    </p:animScale>
                                    <p:animScale>
                                      <p:cBhvr>
                                        <p:cTn id="32" dur="41" decel="50000">
                                          <p:stCondLst>
                                            <p:cond delay="169"/>
                                          </p:stCondLst>
                                        </p:cTn>
                                        <p:tgtEl>
                                          <p:spTgt spid="10"/>
                                        </p:tgtEl>
                                      </p:cBhvr>
                                      <p:to x="100000" y="100000"/>
                                    </p:animScale>
                                    <p:animScale>
                                      <p:cBhvr>
                                        <p:cTn id="33" dur="7">
                                          <p:stCondLst>
                                            <p:cond delay="328"/>
                                          </p:stCondLst>
                                        </p:cTn>
                                        <p:tgtEl>
                                          <p:spTgt spid="10"/>
                                        </p:tgtEl>
                                      </p:cBhvr>
                                      <p:to x="100000" y="80000"/>
                                    </p:animScale>
                                    <p:animScale>
                                      <p:cBhvr>
                                        <p:cTn id="34" dur="41" decel="50000">
                                          <p:stCondLst>
                                            <p:cond delay="335"/>
                                          </p:stCondLst>
                                        </p:cTn>
                                        <p:tgtEl>
                                          <p:spTgt spid="10"/>
                                        </p:tgtEl>
                                      </p:cBhvr>
                                      <p:to x="100000" y="100000"/>
                                    </p:animScale>
                                    <p:animScale>
                                      <p:cBhvr>
                                        <p:cTn id="35" dur="7">
                                          <p:stCondLst>
                                            <p:cond delay="410"/>
                                          </p:stCondLst>
                                        </p:cTn>
                                        <p:tgtEl>
                                          <p:spTgt spid="10"/>
                                        </p:tgtEl>
                                      </p:cBhvr>
                                      <p:to x="100000" y="90000"/>
                                    </p:animScale>
                                    <p:animScale>
                                      <p:cBhvr>
                                        <p:cTn id="36" dur="41" decel="50000">
                                          <p:stCondLst>
                                            <p:cond delay="417"/>
                                          </p:stCondLst>
                                        </p:cTn>
                                        <p:tgtEl>
                                          <p:spTgt spid="10"/>
                                        </p:tgtEl>
                                      </p:cBhvr>
                                      <p:to x="100000" y="100000"/>
                                    </p:animScale>
                                    <p:animScale>
                                      <p:cBhvr>
                                        <p:cTn id="37" dur="7">
                                          <p:stCondLst>
                                            <p:cond delay="452"/>
                                          </p:stCondLst>
                                        </p:cTn>
                                        <p:tgtEl>
                                          <p:spTgt spid="10"/>
                                        </p:tgtEl>
                                      </p:cBhvr>
                                      <p:to x="100000" y="95000"/>
                                    </p:animScale>
                                    <p:animScale>
                                      <p:cBhvr>
                                        <p:cTn id="38" dur="41" decel="50000">
                                          <p:stCondLst>
                                            <p:cond delay="459"/>
                                          </p:stCondLst>
                                        </p:cTn>
                                        <p:tgtEl>
                                          <p:spTgt spid="10"/>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145">
                                          <p:stCondLst>
                                            <p:cond delay="0"/>
                                          </p:stCondLst>
                                        </p:cTn>
                                        <p:tgtEl>
                                          <p:spTgt spid="11"/>
                                        </p:tgtEl>
                                      </p:cBhvr>
                                    </p:animEffect>
                                    <p:anim calcmode="lin" valueType="num">
                                      <p:cBhvr>
                                        <p:cTn id="44" dur="456"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5" dur="16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6" dur="166" tmFilter="0, 0; 0.125,0.2665; 0.25,0.4; 0.375,0.465; 0.5,0.5;  0.625,0.535; 0.75,0.6; 0.875,0.7335; 1,1">
                                          <p:stCondLst>
                                            <p:cond delay="166"/>
                                          </p:stCondLst>
                                        </p:cTn>
                                        <p:tgtEl>
                                          <p:spTgt spid="11"/>
                                        </p:tgtEl>
                                        <p:attrNameLst>
                                          <p:attrName>ppt_y</p:attrName>
                                        </p:attrNameLst>
                                      </p:cBhvr>
                                      <p:tavLst>
                                        <p:tav tm="0" fmla="#ppt_y-sin(pi*$)/9">
                                          <p:val>
                                            <p:fltVal val="0"/>
                                          </p:val>
                                        </p:tav>
                                        <p:tav tm="100000">
                                          <p:val>
                                            <p:fltVal val="1"/>
                                          </p:val>
                                        </p:tav>
                                      </p:tavLst>
                                    </p:anim>
                                    <p:anim calcmode="lin" valueType="num">
                                      <p:cBhvr>
                                        <p:cTn id="47" dur="83" tmFilter="0, 0; 0.125,0.2665; 0.25,0.4; 0.375,0.465; 0.5,0.5;  0.625,0.535; 0.75,0.6; 0.875,0.7335; 1,1">
                                          <p:stCondLst>
                                            <p:cond delay="331"/>
                                          </p:stCondLst>
                                        </p:cTn>
                                        <p:tgtEl>
                                          <p:spTgt spid="11"/>
                                        </p:tgtEl>
                                        <p:attrNameLst>
                                          <p:attrName>ppt_y</p:attrName>
                                        </p:attrNameLst>
                                      </p:cBhvr>
                                      <p:tavLst>
                                        <p:tav tm="0" fmla="#ppt_y-sin(pi*$)/27">
                                          <p:val>
                                            <p:fltVal val="0"/>
                                          </p:val>
                                        </p:tav>
                                        <p:tav tm="100000">
                                          <p:val>
                                            <p:fltVal val="1"/>
                                          </p:val>
                                        </p:tav>
                                      </p:tavLst>
                                    </p:anim>
                                    <p:anim calcmode="lin" valueType="num">
                                      <p:cBhvr>
                                        <p:cTn id="48" dur="41" tmFilter="0, 0; 0.125,0.2665; 0.25,0.4; 0.375,0.465; 0.5,0.5;  0.625,0.535; 0.75,0.6; 0.875,0.7335; 1,1">
                                          <p:stCondLst>
                                            <p:cond delay="414"/>
                                          </p:stCondLst>
                                        </p:cTn>
                                        <p:tgtEl>
                                          <p:spTgt spid="11"/>
                                        </p:tgtEl>
                                        <p:attrNameLst>
                                          <p:attrName>ppt_y</p:attrName>
                                        </p:attrNameLst>
                                      </p:cBhvr>
                                      <p:tavLst>
                                        <p:tav tm="0" fmla="#ppt_y-sin(pi*$)/81">
                                          <p:val>
                                            <p:fltVal val="0"/>
                                          </p:val>
                                        </p:tav>
                                        <p:tav tm="100000">
                                          <p:val>
                                            <p:fltVal val="1"/>
                                          </p:val>
                                        </p:tav>
                                      </p:tavLst>
                                    </p:anim>
                                    <p:animScale>
                                      <p:cBhvr>
                                        <p:cTn id="49" dur="7">
                                          <p:stCondLst>
                                            <p:cond delay="162"/>
                                          </p:stCondLst>
                                        </p:cTn>
                                        <p:tgtEl>
                                          <p:spTgt spid="11"/>
                                        </p:tgtEl>
                                      </p:cBhvr>
                                      <p:to x="100000" y="60000"/>
                                    </p:animScale>
                                    <p:animScale>
                                      <p:cBhvr>
                                        <p:cTn id="50" dur="41" decel="50000">
                                          <p:stCondLst>
                                            <p:cond delay="169"/>
                                          </p:stCondLst>
                                        </p:cTn>
                                        <p:tgtEl>
                                          <p:spTgt spid="11"/>
                                        </p:tgtEl>
                                      </p:cBhvr>
                                      <p:to x="100000" y="100000"/>
                                    </p:animScale>
                                    <p:animScale>
                                      <p:cBhvr>
                                        <p:cTn id="51" dur="7">
                                          <p:stCondLst>
                                            <p:cond delay="328"/>
                                          </p:stCondLst>
                                        </p:cTn>
                                        <p:tgtEl>
                                          <p:spTgt spid="11"/>
                                        </p:tgtEl>
                                      </p:cBhvr>
                                      <p:to x="100000" y="80000"/>
                                    </p:animScale>
                                    <p:animScale>
                                      <p:cBhvr>
                                        <p:cTn id="52" dur="41" decel="50000">
                                          <p:stCondLst>
                                            <p:cond delay="335"/>
                                          </p:stCondLst>
                                        </p:cTn>
                                        <p:tgtEl>
                                          <p:spTgt spid="11"/>
                                        </p:tgtEl>
                                      </p:cBhvr>
                                      <p:to x="100000" y="100000"/>
                                    </p:animScale>
                                    <p:animScale>
                                      <p:cBhvr>
                                        <p:cTn id="53" dur="7">
                                          <p:stCondLst>
                                            <p:cond delay="410"/>
                                          </p:stCondLst>
                                        </p:cTn>
                                        <p:tgtEl>
                                          <p:spTgt spid="11"/>
                                        </p:tgtEl>
                                      </p:cBhvr>
                                      <p:to x="100000" y="90000"/>
                                    </p:animScale>
                                    <p:animScale>
                                      <p:cBhvr>
                                        <p:cTn id="54" dur="41" decel="50000">
                                          <p:stCondLst>
                                            <p:cond delay="417"/>
                                          </p:stCondLst>
                                        </p:cTn>
                                        <p:tgtEl>
                                          <p:spTgt spid="11"/>
                                        </p:tgtEl>
                                      </p:cBhvr>
                                      <p:to x="100000" y="100000"/>
                                    </p:animScale>
                                    <p:animScale>
                                      <p:cBhvr>
                                        <p:cTn id="55" dur="7">
                                          <p:stCondLst>
                                            <p:cond delay="452"/>
                                          </p:stCondLst>
                                        </p:cTn>
                                        <p:tgtEl>
                                          <p:spTgt spid="11"/>
                                        </p:tgtEl>
                                      </p:cBhvr>
                                      <p:to x="100000" y="95000"/>
                                    </p:animScale>
                                    <p:animScale>
                                      <p:cBhvr>
                                        <p:cTn id="56" dur="41" decel="50000">
                                          <p:stCondLst>
                                            <p:cond delay="459"/>
                                          </p:stCondLst>
                                        </p:cTn>
                                        <p:tgtEl>
                                          <p:spTgt spid="11"/>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down)">
                                      <p:cBhvr>
                                        <p:cTn id="61" dur="145">
                                          <p:stCondLst>
                                            <p:cond delay="0"/>
                                          </p:stCondLst>
                                        </p:cTn>
                                        <p:tgtEl>
                                          <p:spTgt spid="15"/>
                                        </p:tgtEl>
                                      </p:cBhvr>
                                    </p:animEffect>
                                    <p:anim calcmode="lin" valueType="num">
                                      <p:cBhvr>
                                        <p:cTn id="62" dur="456"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63" dur="166"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4" dur="166" tmFilter="0, 0; 0.125,0.2665; 0.25,0.4; 0.375,0.465; 0.5,0.5;  0.625,0.535; 0.75,0.6; 0.875,0.7335; 1,1">
                                          <p:stCondLst>
                                            <p:cond delay="166"/>
                                          </p:stCondLst>
                                        </p:cTn>
                                        <p:tgtEl>
                                          <p:spTgt spid="15"/>
                                        </p:tgtEl>
                                        <p:attrNameLst>
                                          <p:attrName>ppt_y</p:attrName>
                                        </p:attrNameLst>
                                      </p:cBhvr>
                                      <p:tavLst>
                                        <p:tav tm="0" fmla="#ppt_y-sin(pi*$)/9">
                                          <p:val>
                                            <p:fltVal val="0"/>
                                          </p:val>
                                        </p:tav>
                                        <p:tav tm="100000">
                                          <p:val>
                                            <p:fltVal val="1"/>
                                          </p:val>
                                        </p:tav>
                                      </p:tavLst>
                                    </p:anim>
                                    <p:anim calcmode="lin" valueType="num">
                                      <p:cBhvr>
                                        <p:cTn id="65" dur="83" tmFilter="0, 0; 0.125,0.2665; 0.25,0.4; 0.375,0.465; 0.5,0.5;  0.625,0.535; 0.75,0.6; 0.875,0.7335; 1,1">
                                          <p:stCondLst>
                                            <p:cond delay="331"/>
                                          </p:stCondLst>
                                        </p:cTn>
                                        <p:tgtEl>
                                          <p:spTgt spid="15"/>
                                        </p:tgtEl>
                                        <p:attrNameLst>
                                          <p:attrName>ppt_y</p:attrName>
                                        </p:attrNameLst>
                                      </p:cBhvr>
                                      <p:tavLst>
                                        <p:tav tm="0" fmla="#ppt_y-sin(pi*$)/27">
                                          <p:val>
                                            <p:fltVal val="0"/>
                                          </p:val>
                                        </p:tav>
                                        <p:tav tm="100000">
                                          <p:val>
                                            <p:fltVal val="1"/>
                                          </p:val>
                                        </p:tav>
                                      </p:tavLst>
                                    </p:anim>
                                    <p:anim calcmode="lin" valueType="num">
                                      <p:cBhvr>
                                        <p:cTn id="66" dur="41" tmFilter="0, 0; 0.125,0.2665; 0.25,0.4; 0.375,0.465; 0.5,0.5;  0.625,0.535; 0.75,0.6; 0.875,0.7335; 1,1">
                                          <p:stCondLst>
                                            <p:cond delay="414"/>
                                          </p:stCondLst>
                                        </p:cTn>
                                        <p:tgtEl>
                                          <p:spTgt spid="15"/>
                                        </p:tgtEl>
                                        <p:attrNameLst>
                                          <p:attrName>ppt_y</p:attrName>
                                        </p:attrNameLst>
                                      </p:cBhvr>
                                      <p:tavLst>
                                        <p:tav tm="0" fmla="#ppt_y-sin(pi*$)/81">
                                          <p:val>
                                            <p:fltVal val="0"/>
                                          </p:val>
                                        </p:tav>
                                        <p:tav tm="100000">
                                          <p:val>
                                            <p:fltVal val="1"/>
                                          </p:val>
                                        </p:tav>
                                      </p:tavLst>
                                    </p:anim>
                                    <p:animScale>
                                      <p:cBhvr>
                                        <p:cTn id="67" dur="7">
                                          <p:stCondLst>
                                            <p:cond delay="162"/>
                                          </p:stCondLst>
                                        </p:cTn>
                                        <p:tgtEl>
                                          <p:spTgt spid="15"/>
                                        </p:tgtEl>
                                      </p:cBhvr>
                                      <p:to x="100000" y="60000"/>
                                    </p:animScale>
                                    <p:animScale>
                                      <p:cBhvr>
                                        <p:cTn id="68" dur="41" decel="50000">
                                          <p:stCondLst>
                                            <p:cond delay="169"/>
                                          </p:stCondLst>
                                        </p:cTn>
                                        <p:tgtEl>
                                          <p:spTgt spid="15"/>
                                        </p:tgtEl>
                                      </p:cBhvr>
                                      <p:to x="100000" y="100000"/>
                                    </p:animScale>
                                    <p:animScale>
                                      <p:cBhvr>
                                        <p:cTn id="69" dur="7">
                                          <p:stCondLst>
                                            <p:cond delay="328"/>
                                          </p:stCondLst>
                                        </p:cTn>
                                        <p:tgtEl>
                                          <p:spTgt spid="15"/>
                                        </p:tgtEl>
                                      </p:cBhvr>
                                      <p:to x="100000" y="80000"/>
                                    </p:animScale>
                                    <p:animScale>
                                      <p:cBhvr>
                                        <p:cTn id="70" dur="41" decel="50000">
                                          <p:stCondLst>
                                            <p:cond delay="335"/>
                                          </p:stCondLst>
                                        </p:cTn>
                                        <p:tgtEl>
                                          <p:spTgt spid="15"/>
                                        </p:tgtEl>
                                      </p:cBhvr>
                                      <p:to x="100000" y="100000"/>
                                    </p:animScale>
                                    <p:animScale>
                                      <p:cBhvr>
                                        <p:cTn id="71" dur="7">
                                          <p:stCondLst>
                                            <p:cond delay="410"/>
                                          </p:stCondLst>
                                        </p:cTn>
                                        <p:tgtEl>
                                          <p:spTgt spid="15"/>
                                        </p:tgtEl>
                                      </p:cBhvr>
                                      <p:to x="100000" y="90000"/>
                                    </p:animScale>
                                    <p:animScale>
                                      <p:cBhvr>
                                        <p:cTn id="72" dur="41" decel="50000">
                                          <p:stCondLst>
                                            <p:cond delay="417"/>
                                          </p:stCondLst>
                                        </p:cTn>
                                        <p:tgtEl>
                                          <p:spTgt spid="15"/>
                                        </p:tgtEl>
                                      </p:cBhvr>
                                      <p:to x="100000" y="100000"/>
                                    </p:animScale>
                                    <p:animScale>
                                      <p:cBhvr>
                                        <p:cTn id="73" dur="7">
                                          <p:stCondLst>
                                            <p:cond delay="452"/>
                                          </p:stCondLst>
                                        </p:cTn>
                                        <p:tgtEl>
                                          <p:spTgt spid="15"/>
                                        </p:tgtEl>
                                      </p:cBhvr>
                                      <p:to x="100000" y="95000"/>
                                    </p:animScale>
                                    <p:animScale>
                                      <p:cBhvr>
                                        <p:cTn id="74" dur="41" decel="50000">
                                          <p:stCondLst>
                                            <p:cond delay="459"/>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F6A92"/>
        </a:solidFill>
        <a:effectLst/>
      </p:bgPr>
    </p:bg>
    <p:spTree>
      <p:nvGrpSpPr>
        <p:cNvPr id="1" name=""/>
        <p:cNvGrpSpPr/>
        <p:nvPr/>
      </p:nvGrpSpPr>
      <p:grpSpPr>
        <a:xfrm>
          <a:off x="0" y="0"/>
          <a:ext cx="0" cy="0"/>
          <a:chOff x="0" y="0"/>
          <a:chExt cx="0" cy="0"/>
        </a:xfrm>
      </p:grpSpPr>
      <p:grpSp>
        <p:nvGrpSpPr>
          <p:cNvPr id="2" name="Group 2"/>
          <p:cNvGrpSpPr/>
          <p:nvPr/>
        </p:nvGrpSpPr>
        <p:grpSpPr>
          <a:xfrm>
            <a:off x="-1336306" y="4404617"/>
            <a:ext cx="4438309" cy="384337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865" r="-14865"/>
              </a:stretch>
            </a:blipFill>
            <a:ln cap="sq">
              <a:noFill/>
              <a:prstDash val="solid"/>
              <a:miter/>
            </a:ln>
          </p:spPr>
        </p:sp>
      </p:grpSp>
      <p:grpSp>
        <p:nvGrpSpPr>
          <p:cNvPr id="4" name="Group 4"/>
          <p:cNvGrpSpPr/>
          <p:nvPr/>
        </p:nvGrpSpPr>
        <p:grpSpPr>
          <a:xfrm>
            <a:off x="11849816" y="-503377"/>
            <a:ext cx="4438309" cy="384337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a:ln cap="sq">
              <a:noFill/>
              <a:prstDash val="solid"/>
              <a:miter/>
            </a:ln>
          </p:spPr>
        </p:sp>
      </p:grpSp>
      <p:grpSp>
        <p:nvGrpSpPr>
          <p:cNvPr id="6" name="Group 6"/>
          <p:cNvGrpSpPr/>
          <p:nvPr/>
        </p:nvGrpSpPr>
        <p:grpSpPr>
          <a:xfrm>
            <a:off x="2147261" y="6443624"/>
            <a:ext cx="4438309" cy="3843376"/>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865" r="-14865"/>
              </a:stretch>
            </a:blipFill>
            <a:ln cap="sq">
              <a:noFill/>
              <a:prstDash val="solid"/>
              <a:miter/>
            </a:ln>
          </p:spPr>
        </p:sp>
      </p:grpSp>
      <p:grpSp>
        <p:nvGrpSpPr>
          <p:cNvPr id="8" name="Group 8"/>
          <p:cNvGrpSpPr/>
          <p:nvPr/>
        </p:nvGrpSpPr>
        <p:grpSpPr>
          <a:xfrm>
            <a:off x="15286624" y="1580657"/>
            <a:ext cx="4438309" cy="3843376"/>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87" r="-14987"/>
              </a:stretch>
            </a:blipFill>
            <a:ln cap="sq">
              <a:noFill/>
              <a:prstDash val="solid"/>
              <a:miter/>
            </a:ln>
          </p:spPr>
        </p:sp>
      </p:grpSp>
      <p:sp>
        <p:nvSpPr>
          <p:cNvPr id="10" name="Freeform 10"/>
          <p:cNvSpPr/>
          <p:nvPr/>
        </p:nvSpPr>
        <p:spPr>
          <a:xfrm rot="7221679">
            <a:off x="12844168" y="3496395"/>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7221679">
            <a:off x="-228763" y="8379277"/>
            <a:ext cx="2898563" cy="2508574"/>
          </a:xfrm>
          <a:custGeom>
            <a:avLst/>
            <a:gdLst/>
            <a:ahLst/>
            <a:cxnLst/>
            <a:rect l="l" t="t" r="r" b="b"/>
            <a:pathLst>
              <a:path w="2898563" h="2508574">
                <a:moveTo>
                  <a:pt x="0" y="0"/>
                </a:moveTo>
                <a:lnTo>
                  <a:pt x="2898563" y="0"/>
                </a:lnTo>
                <a:lnTo>
                  <a:pt x="2898563" y="2508575"/>
                </a:lnTo>
                <a:lnTo>
                  <a:pt x="0" y="2508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3578320">
            <a:off x="15807017" y="-1061105"/>
            <a:ext cx="2904567" cy="2513771"/>
          </a:xfrm>
          <a:custGeom>
            <a:avLst/>
            <a:gdLst/>
            <a:ahLst/>
            <a:cxnLst/>
            <a:rect l="l" t="t" r="r" b="b"/>
            <a:pathLst>
              <a:path w="2904567" h="2513771">
                <a:moveTo>
                  <a:pt x="0" y="0"/>
                </a:moveTo>
                <a:lnTo>
                  <a:pt x="2904566" y="0"/>
                </a:lnTo>
                <a:lnTo>
                  <a:pt x="2904566" y="2513771"/>
                </a:lnTo>
                <a:lnTo>
                  <a:pt x="0" y="2513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3578320">
            <a:off x="15180805" y="4874211"/>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3578320">
            <a:off x="3851468" y="5102703"/>
            <a:ext cx="2904567" cy="2513771"/>
          </a:xfrm>
          <a:custGeom>
            <a:avLst/>
            <a:gdLst/>
            <a:ahLst/>
            <a:cxnLst/>
            <a:rect l="l" t="t" r="r" b="b"/>
            <a:pathLst>
              <a:path w="2904567" h="2513771">
                <a:moveTo>
                  <a:pt x="0" y="0"/>
                </a:moveTo>
                <a:lnTo>
                  <a:pt x="2904566" y="0"/>
                </a:lnTo>
                <a:lnTo>
                  <a:pt x="2904566"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882848" y="243405"/>
            <a:ext cx="10731321" cy="4731639"/>
          </a:xfrm>
          <a:prstGeom prst="rect">
            <a:avLst/>
          </a:prstGeom>
        </p:spPr>
        <p:txBody>
          <a:bodyPr lIns="0" tIns="0" rIns="0" bIns="0" rtlCol="0" anchor="t">
            <a:spAutoFit/>
          </a:bodyPr>
          <a:lstStyle/>
          <a:p>
            <a:pPr algn="ctr">
              <a:lnSpc>
                <a:spcPts val="4173"/>
              </a:lnSpc>
            </a:pPr>
            <a:r>
              <a:rPr lang="en-US" sz="3900" b="1" spc="109">
                <a:solidFill>
                  <a:srgbClr val="FFFFFF"/>
                </a:solidFill>
                <a:latin typeface="Barlow Condensed Bold"/>
                <a:ea typeface="Barlow Condensed Bold"/>
                <a:cs typeface="Barlow Condensed Bold"/>
                <a:sym typeface="Barlow Condensed Bold"/>
              </a:rPr>
              <a:t>2. Organisation du projet :</a:t>
            </a:r>
          </a:p>
          <a:p>
            <a:pPr algn="ctr">
              <a:lnSpc>
                <a:spcPts val="4173"/>
              </a:lnSpc>
            </a:pPr>
            <a:r>
              <a:rPr lang="en-US" sz="3900" spc="109">
                <a:solidFill>
                  <a:srgbClr val="FFFFFF"/>
                </a:solidFill>
                <a:latin typeface="Barlow Condensed"/>
                <a:ea typeface="Barlow Condensed"/>
                <a:cs typeface="Barlow Condensed"/>
                <a:sym typeface="Barlow Condensed"/>
              </a:rPr>
              <a:t>Le code est structuré en packages pour une organisation claire :</a:t>
            </a:r>
          </a:p>
          <a:p>
            <a:pPr algn="ctr">
              <a:lnSpc>
                <a:spcPts val="4173"/>
              </a:lnSpc>
            </a:pPr>
            <a:r>
              <a:rPr lang="en-US" sz="3900" b="1" spc="109">
                <a:solidFill>
                  <a:srgbClr val="FFFFFF"/>
                </a:solidFill>
                <a:latin typeface="Barlow Condensed Bold"/>
                <a:ea typeface="Barlow Condensed Bold"/>
                <a:cs typeface="Barlow Condensed Bold"/>
                <a:sym typeface="Barlow Condensed Bold"/>
              </a:rPr>
              <a:t>Cabinet :</a:t>
            </a:r>
            <a:r>
              <a:rPr lang="en-US" sz="3900" spc="109">
                <a:solidFill>
                  <a:srgbClr val="FFFFFF"/>
                </a:solidFill>
                <a:latin typeface="Barlow Condensed"/>
                <a:ea typeface="Barlow Condensed"/>
                <a:cs typeface="Barlow Condensed"/>
                <a:sym typeface="Barlow Condensed"/>
              </a:rPr>
              <a:t> Contient les classes principales pour gérer les fonctionnalités telles que l'ajout, la modification ou la suppression des consultations, rendez-vous, et dossiers médicaux.</a:t>
            </a:r>
          </a:p>
          <a:p>
            <a:pPr algn="ctr">
              <a:lnSpc>
                <a:spcPts val="4173"/>
              </a:lnSpc>
            </a:pPr>
            <a:endParaRPr lang="en-US" sz="3900" spc="109">
              <a:solidFill>
                <a:srgbClr val="FFFFFF"/>
              </a:solidFill>
              <a:latin typeface="Barlow Condensed"/>
              <a:ea typeface="Barlow Condensed"/>
              <a:cs typeface="Barlow Condensed"/>
              <a:sym typeface="Barlow Condensed"/>
            </a:endParaRPr>
          </a:p>
          <a:p>
            <a:pPr algn="ctr">
              <a:lnSpc>
                <a:spcPts val="4173"/>
              </a:lnSpc>
            </a:pPr>
            <a:endParaRPr lang="en-US" sz="3900" spc="109">
              <a:solidFill>
                <a:srgbClr val="FFFFFF"/>
              </a:solidFill>
              <a:latin typeface="Barlow Condensed"/>
              <a:ea typeface="Barlow Condensed"/>
              <a:cs typeface="Barlow Condensed"/>
              <a:sym typeface="Barlow Condensed"/>
            </a:endParaRPr>
          </a:p>
        </p:txBody>
      </p:sp>
      <p:sp>
        <p:nvSpPr>
          <p:cNvPr id="16" name="TextBox 16"/>
          <p:cNvSpPr txBox="1"/>
          <p:nvPr/>
        </p:nvSpPr>
        <p:spPr>
          <a:xfrm>
            <a:off x="5581899" y="5934079"/>
            <a:ext cx="9704725" cy="4644392"/>
          </a:xfrm>
          <a:prstGeom prst="rect">
            <a:avLst/>
          </a:prstGeom>
        </p:spPr>
        <p:txBody>
          <a:bodyPr lIns="0" tIns="0" rIns="0" bIns="0" rtlCol="0" anchor="t">
            <a:spAutoFit/>
          </a:bodyPr>
          <a:lstStyle/>
          <a:p>
            <a:pPr algn="ctr">
              <a:lnSpc>
                <a:spcPts val="4074"/>
              </a:lnSpc>
            </a:pPr>
            <a:r>
              <a:rPr lang="en-US" sz="3807" spc="106">
                <a:solidFill>
                  <a:srgbClr val="FFFFFF"/>
                </a:solidFill>
                <a:latin typeface="Barlow Condensed"/>
                <a:ea typeface="Barlow Condensed"/>
                <a:cs typeface="Barlow Condensed"/>
                <a:sym typeface="Barlow Condensed"/>
              </a:rPr>
              <a:t>  </a:t>
            </a:r>
            <a:r>
              <a:rPr lang="en-US" sz="3807" b="1" spc="106">
                <a:solidFill>
                  <a:srgbClr val="FFFFFF"/>
                </a:solidFill>
                <a:latin typeface="Barlow Condensed Bold"/>
                <a:ea typeface="Barlow Condensed Bold"/>
                <a:cs typeface="Barlow Condensed Bold"/>
                <a:sym typeface="Barlow Condensed Bold"/>
              </a:rPr>
              <a:t>DatabaseConnection :</a:t>
            </a:r>
            <a:r>
              <a:rPr lang="en-US" sz="3807" spc="106">
                <a:solidFill>
                  <a:srgbClr val="FFFFFF"/>
                </a:solidFill>
                <a:latin typeface="Barlow Condensed"/>
                <a:ea typeface="Barlow Condensed"/>
                <a:cs typeface="Barlow Condensed"/>
                <a:sym typeface="Barlow Condensed"/>
              </a:rPr>
              <a:t> Inclut la classe DBConnection.java, qui  gérer la connexion à la base de données.</a:t>
            </a:r>
          </a:p>
          <a:p>
            <a:pPr algn="ctr">
              <a:lnSpc>
                <a:spcPts val="4074"/>
              </a:lnSpc>
            </a:pPr>
            <a:r>
              <a:rPr lang="en-US" sz="3807" b="1" spc="106">
                <a:solidFill>
                  <a:srgbClr val="FFFFFF"/>
                </a:solidFill>
                <a:latin typeface="Barlow Condensed Bold"/>
                <a:ea typeface="Barlow Condensed Bold"/>
                <a:cs typeface="Barlow Condensed Bold"/>
                <a:sym typeface="Barlow Condensed Bold"/>
              </a:rPr>
              <a:t>Information_Patient et donnees_cabinet :</a:t>
            </a:r>
            <a:r>
              <a:rPr lang="en-US" sz="3807" spc="106">
                <a:solidFill>
                  <a:srgbClr val="FFFFFF"/>
                </a:solidFill>
                <a:latin typeface="Barlow Condensed"/>
                <a:ea typeface="Barlow Condensed"/>
                <a:cs typeface="Barlow Condensed"/>
                <a:sym typeface="Barlow Condensed"/>
              </a:rPr>
              <a:t> Modules liés à la gestion des informations médicales des patients, telles que les ordonnances, dossiers, paiements, et rendez-vous.</a:t>
            </a:r>
          </a:p>
          <a:p>
            <a:pPr algn="ctr">
              <a:lnSpc>
                <a:spcPts val="4074"/>
              </a:lnSpc>
            </a:pPr>
            <a:endParaRPr lang="en-US" sz="3807" spc="106">
              <a:solidFill>
                <a:srgbClr val="FFFFFF"/>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90"/>
                                          </p:val>
                                        </p:tav>
                                        <p:tav tm="100000">
                                          <p:val>
                                            <p:fltVal val="0"/>
                                          </p:val>
                                        </p:tav>
                                      </p:tavLst>
                                    </p:anim>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 calcmode="lin" valueType="num">
                                      <p:cBhvr>
                                        <p:cTn id="33" dur="500" fill="hold"/>
                                        <p:tgtEl>
                                          <p:spTgt spid="12"/>
                                        </p:tgtEl>
                                        <p:attrNameLst>
                                          <p:attrName>style.rotation</p:attrName>
                                        </p:attrNameLst>
                                      </p:cBhvr>
                                      <p:tavLst>
                                        <p:tav tm="0">
                                          <p:val>
                                            <p:fltVal val="90"/>
                                          </p:val>
                                        </p:tav>
                                        <p:tav tm="100000">
                                          <p:val>
                                            <p:fltVal val="0"/>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 calcmode="lin" valueType="num">
                                      <p:cBhvr>
                                        <p:cTn id="41" dur="500" fill="hold"/>
                                        <p:tgtEl>
                                          <p:spTgt spid="13"/>
                                        </p:tgtEl>
                                        <p:attrNameLst>
                                          <p:attrName>style.rotation</p:attrName>
                                        </p:attrNameLst>
                                      </p:cBhvr>
                                      <p:tavLst>
                                        <p:tav tm="0">
                                          <p:val>
                                            <p:fltVal val="90"/>
                                          </p:val>
                                        </p:tav>
                                        <p:tav tm="100000">
                                          <p:val>
                                            <p:fltVal val="0"/>
                                          </p:val>
                                        </p:tav>
                                      </p:tavLst>
                                    </p:anim>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54005" y="2659337"/>
            <a:ext cx="5737395" cy="4968325"/>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41153" r="-41153"/>
              </a:stretch>
            </a:blipFill>
            <a:ln cap="sq">
              <a:noFill/>
              <a:prstDash val="solid"/>
              <a:miter/>
            </a:ln>
          </p:spPr>
        </p:sp>
      </p:grpSp>
      <p:grpSp>
        <p:nvGrpSpPr>
          <p:cNvPr id="4" name="Group 4"/>
          <p:cNvGrpSpPr/>
          <p:nvPr/>
        </p:nvGrpSpPr>
        <p:grpSpPr>
          <a:xfrm>
            <a:off x="-711508" y="0"/>
            <a:ext cx="5737395" cy="4968325"/>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a:ln cap="sq">
              <a:noFill/>
              <a:prstDash val="solid"/>
              <a:miter/>
            </a:ln>
          </p:spPr>
        </p:sp>
      </p:grpSp>
      <p:grpSp>
        <p:nvGrpSpPr>
          <p:cNvPr id="6" name="Group 6"/>
          <p:cNvGrpSpPr/>
          <p:nvPr/>
        </p:nvGrpSpPr>
        <p:grpSpPr>
          <a:xfrm>
            <a:off x="-711508" y="5318675"/>
            <a:ext cx="5737395" cy="496832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a:ln cap="sq">
              <a:noFill/>
              <a:prstDash val="solid"/>
              <a:miter/>
            </a:ln>
          </p:spPr>
        </p:sp>
      </p:grpSp>
      <p:sp>
        <p:nvSpPr>
          <p:cNvPr id="8" name="Freeform 8"/>
          <p:cNvSpPr/>
          <p:nvPr/>
        </p:nvSpPr>
        <p:spPr>
          <a:xfrm rot="-3578320">
            <a:off x="6418642" y="-485952"/>
            <a:ext cx="2904567" cy="2513771"/>
          </a:xfrm>
          <a:custGeom>
            <a:avLst/>
            <a:gdLst/>
            <a:ahLst/>
            <a:cxnLst/>
            <a:rect l="l" t="t" r="r" b="b"/>
            <a:pathLst>
              <a:path w="2904567" h="2513771">
                <a:moveTo>
                  <a:pt x="0" y="0"/>
                </a:moveTo>
                <a:lnTo>
                  <a:pt x="2904566" y="0"/>
                </a:lnTo>
                <a:lnTo>
                  <a:pt x="2904566" y="2513770"/>
                </a:lnTo>
                <a:lnTo>
                  <a:pt x="0" y="2513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3578320">
            <a:off x="-1452283" y="4061790"/>
            <a:ext cx="2904567" cy="2513771"/>
          </a:xfrm>
          <a:custGeom>
            <a:avLst/>
            <a:gdLst/>
            <a:ahLst/>
            <a:cxnLst/>
            <a:rect l="l" t="t" r="r" b="b"/>
            <a:pathLst>
              <a:path w="2904567" h="2513771">
                <a:moveTo>
                  <a:pt x="0" y="0"/>
                </a:moveTo>
                <a:lnTo>
                  <a:pt x="2904566" y="0"/>
                </a:lnTo>
                <a:lnTo>
                  <a:pt x="2904566" y="2513770"/>
                </a:lnTo>
                <a:lnTo>
                  <a:pt x="0" y="25137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3578320">
            <a:off x="6418642" y="2173385"/>
            <a:ext cx="2904567" cy="2513771"/>
          </a:xfrm>
          <a:custGeom>
            <a:avLst/>
            <a:gdLst/>
            <a:ahLst/>
            <a:cxnLst/>
            <a:rect l="l" t="t" r="r" b="b"/>
            <a:pathLst>
              <a:path w="2904567" h="2513771">
                <a:moveTo>
                  <a:pt x="0" y="0"/>
                </a:moveTo>
                <a:lnTo>
                  <a:pt x="2904566" y="0"/>
                </a:lnTo>
                <a:lnTo>
                  <a:pt x="2904566" y="2513771"/>
                </a:lnTo>
                <a:lnTo>
                  <a:pt x="0" y="25137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3578320">
            <a:off x="4571649" y="7527325"/>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7221679">
            <a:off x="4119534" y="842892"/>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7221679">
            <a:off x="6425403" y="-479451"/>
            <a:ext cx="2898563" cy="2508574"/>
          </a:xfrm>
          <a:custGeom>
            <a:avLst/>
            <a:gdLst/>
            <a:ahLst/>
            <a:cxnLst/>
            <a:rect l="l" t="t" r="r" b="b"/>
            <a:pathLst>
              <a:path w="2898563" h="2508574">
                <a:moveTo>
                  <a:pt x="0" y="0"/>
                </a:moveTo>
                <a:lnTo>
                  <a:pt x="2898563" y="0"/>
                </a:lnTo>
                <a:lnTo>
                  <a:pt x="2898563" y="2508575"/>
                </a:lnTo>
                <a:lnTo>
                  <a:pt x="0" y="250857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0896358" y="237998"/>
            <a:ext cx="1029966" cy="844572"/>
          </a:xfrm>
          <a:custGeom>
            <a:avLst/>
            <a:gdLst/>
            <a:ahLst/>
            <a:cxnLst/>
            <a:rect l="l" t="t" r="r" b="b"/>
            <a:pathLst>
              <a:path w="1029966" h="844572">
                <a:moveTo>
                  <a:pt x="0" y="0"/>
                </a:moveTo>
                <a:lnTo>
                  <a:pt x="1029966" y="0"/>
                </a:lnTo>
                <a:lnTo>
                  <a:pt x="1029966" y="844572"/>
                </a:lnTo>
                <a:lnTo>
                  <a:pt x="0" y="84457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TextBox 15"/>
          <p:cNvSpPr txBox="1"/>
          <p:nvPr/>
        </p:nvSpPr>
        <p:spPr>
          <a:xfrm>
            <a:off x="9144000" y="1135063"/>
            <a:ext cx="8559005" cy="4628515"/>
          </a:xfrm>
          <a:prstGeom prst="rect">
            <a:avLst/>
          </a:prstGeom>
        </p:spPr>
        <p:txBody>
          <a:bodyPr lIns="0" tIns="0" rIns="0" bIns="0" rtlCol="0" anchor="t">
            <a:spAutoFit/>
          </a:bodyPr>
          <a:lstStyle/>
          <a:p>
            <a:pPr algn="ctr">
              <a:lnSpc>
                <a:spcPts val="4279"/>
              </a:lnSpc>
            </a:pPr>
            <a:r>
              <a:rPr lang="en-US" sz="3999" b="1" spc="111">
                <a:solidFill>
                  <a:srgbClr val="4F6A92"/>
                </a:solidFill>
                <a:latin typeface="Barlow Condensed Bold"/>
                <a:ea typeface="Barlow Condensed Bold"/>
                <a:cs typeface="Barlow Condensed Bold"/>
                <a:sym typeface="Barlow Condensed Bold"/>
              </a:rPr>
              <a:t>3. Connexion à une base de données :</a:t>
            </a:r>
          </a:p>
          <a:p>
            <a:pPr marL="755651" lvl="1" indent="-377825" algn="ctr">
              <a:lnSpc>
                <a:spcPts val="3745"/>
              </a:lnSpc>
              <a:buFont typeface="Arial"/>
              <a:buChar char="•"/>
            </a:pPr>
            <a:r>
              <a:rPr lang="en-US" sz="3500" spc="98">
                <a:solidFill>
                  <a:srgbClr val="4F6A92"/>
                </a:solidFill>
                <a:latin typeface="Barlow Condensed"/>
                <a:ea typeface="Barlow Condensed"/>
                <a:cs typeface="Barlow Condensed"/>
                <a:sym typeface="Barlow Condensed"/>
              </a:rPr>
              <a:t>Le fichier DBConnection.java suggère que le projet utilise JDBC (Java Database Connectivity) pour interagir avec une base de données relationnelle .  </a:t>
            </a:r>
          </a:p>
          <a:p>
            <a:pPr marL="863599" lvl="1" indent="-431800" algn="ctr">
              <a:lnSpc>
                <a:spcPts val="4279"/>
              </a:lnSpc>
              <a:buFont typeface="Arial"/>
              <a:buChar char="•"/>
            </a:pPr>
            <a:r>
              <a:rPr lang="en-US" sz="3999" spc="111">
                <a:solidFill>
                  <a:srgbClr val="4F6A92"/>
                </a:solidFill>
                <a:latin typeface="Barlow Condensed"/>
                <a:ea typeface="Barlow Condensed"/>
                <a:cs typeface="Barlow Condensed"/>
                <a:sym typeface="Barlow Condensed"/>
              </a:rPr>
              <a:t>Des scripts SQL ou des fichiers associés pourraient être inclus pour créer les tables nécessaires.</a:t>
            </a:r>
          </a:p>
          <a:p>
            <a:pPr marL="0" lvl="1" indent="0" algn="ctr">
              <a:lnSpc>
                <a:spcPts val="4279"/>
              </a:lnSpc>
              <a:spcBef>
                <a:spcPct val="0"/>
              </a:spcBef>
            </a:pPr>
            <a:endParaRPr lang="en-US" sz="3999" spc="111">
              <a:solidFill>
                <a:srgbClr val="4F6A92"/>
              </a:solidFill>
              <a:latin typeface="Barlow Condensed"/>
              <a:ea typeface="Barlow Condensed"/>
              <a:cs typeface="Barlow Condensed"/>
              <a:sym typeface="Barlow Condensed"/>
            </a:endParaRPr>
          </a:p>
        </p:txBody>
      </p:sp>
      <p:sp>
        <p:nvSpPr>
          <p:cNvPr id="16" name="TextBox 16"/>
          <p:cNvSpPr txBox="1"/>
          <p:nvPr/>
        </p:nvSpPr>
        <p:spPr>
          <a:xfrm>
            <a:off x="11926324" y="295148"/>
            <a:ext cx="3288600" cy="733552"/>
          </a:xfrm>
          <a:prstGeom prst="rect">
            <a:avLst/>
          </a:prstGeom>
        </p:spPr>
        <p:txBody>
          <a:bodyPr lIns="0" tIns="0" rIns="0" bIns="0" rtlCol="0" anchor="t">
            <a:spAutoFit/>
          </a:bodyPr>
          <a:lstStyle/>
          <a:p>
            <a:pPr marL="0" lvl="1" indent="0" algn="l">
              <a:lnSpc>
                <a:spcPts val="5563"/>
              </a:lnSpc>
              <a:spcBef>
                <a:spcPct val="0"/>
              </a:spcBef>
            </a:pPr>
            <a:r>
              <a:rPr lang="en-US" sz="5199" spc="145">
                <a:solidFill>
                  <a:srgbClr val="4F6A92"/>
                </a:solidFill>
                <a:latin typeface="Barlow Condensed"/>
                <a:ea typeface="Barlow Condensed"/>
                <a:cs typeface="Barlow Condensed"/>
                <a:sym typeface="Barlow Condensed"/>
              </a:rPr>
              <a:t>  CabManager </a:t>
            </a:r>
          </a:p>
        </p:txBody>
      </p:sp>
      <p:sp>
        <p:nvSpPr>
          <p:cNvPr id="17" name="TextBox 17"/>
          <p:cNvSpPr txBox="1"/>
          <p:nvPr/>
        </p:nvSpPr>
        <p:spPr>
          <a:xfrm>
            <a:off x="8529221" y="5290100"/>
            <a:ext cx="9788563" cy="5291295"/>
          </a:xfrm>
          <a:prstGeom prst="rect">
            <a:avLst/>
          </a:prstGeom>
        </p:spPr>
        <p:txBody>
          <a:bodyPr lIns="0" tIns="0" rIns="0" bIns="0" rtlCol="0" anchor="t">
            <a:spAutoFit/>
          </a:bodyPr>
          <a:lstStyle/>
          <a:p>
            <a:pPr algn="l">
              <a:lnSpc>
                <a:spcPts val="1364"/>
              </a:lnSpc>
            </a:pPr>
            <a:r>
              <a:rPr lang="en-US" sz="974">
                <a:solidFill>
                  <a:srgbClr val="4F6A92"/>
                </a:solidFill>
                <a:latin typeface="Arimo"/>
                <a:ea typeface="Arimo"/>
                <a:cs typeface="Arimo"/>
                <a:sym typeface="Arimo"/>
              </a:rPr>
              <a:t> </a:t>
            </a:r>
          </a:p>
          <a:p>
            <a:pPr algn="ctr">
              <a:lnSpc>
                <a:spcPts val="3745"/>
              </a:lnSpc>
            </a:pPr>
            <a:r>
              <a:rPr lang="en-US" sz="3500" b="1" spc="98">
                <a:solidFill>
                  <a:srgbClr val="4F6A92"/>
                </a:solidFill>
                <a:latin typeface="Barlow Condensed Bold"/>
                <a:ea typeface="Barlow Condensed Bold"/>
                <a:cs typeface="Barlow Condensed Bold"/>
                <a:sym typeface="Barlow Condensed Bold"/>
              </a:rPr>
              <a:t>4. Application métier :</a:t>
            </a:r>
          </a:p>
          <a:p>
            <a:pPr algn="ctr">
              <a:lnSpc>
                <a:spcPts val="3745"/>
              </a:lnSpc>
            </a:pPr>
            <a:r>
              <a:rPr lang="en-US" sz="3500" spc="98">
                <a:solidFill>
                  <a:srgbClr val="4F6A92"/>
                </a:solidFill>
                <a:latin typeface="Barlow Condensed"/>
                <a:ea typeface="Barlow Condensed"/>
                <a:cs typeface="Barlow Condensed"/>
                <a:sym typeface="Barlow Condensed"/>
              </a:rPr>
              <a:t>Les classes telles que AjouterConsultation.java, AjouterRendezVous.java, et Login.java indiquent des </a:t>
            </a:r>
            <a:r>
              <a:rPr lang="en-US" sz="3500" b="1" spc="98">
                <a:solidFill>
                  <a:srgbClr val="4F6A92"/>
                </a:solidFill>
                <a:latin typeface="Barlow Condensed Bold"/>
                <a:ea typeface="Barlow Condensed Bold"/>
                <a:cs typeface="Barlow Condensed Bold"/>
                <a:sym typeface="Barlow Condensed Bold"/>
              </a:rPr>
              <a:t>fonctionnalités clés pour gérer un cabinet médical :</a:t>
            </a:r>
          </a:p>
          <a:p>
            <a:pPr algn="ctr">
              <a:lnSpc>
                <a:spcPts val="3745"/>
              </a:lnSpc>
            </a:pPr>
            <a:r>
              <a:rPr lang="en-US" sz="3500" spc="98">
                <a:solidFill>
                  <a:srgbClr val="4F6A92"/>
                </a:solidFill>
                <a:latin typeface="Barlow Condensed"/>
                <a:ea typeface="Barlow Condensed"/>
                <a:cs typeface="Barlow Condensed"/>
                <a:sym typeface="Barlow Condensed"/>
              </a:rPr>
              <a:t>Création et gestion des consultations médicales.</a:t>
            </a:r>
          </a:p>
          <a:p>
            <a:pPr algn="ctr">
              <a:lnSpc>
                <a:spcPts val="3745"/>
              </a:lnSpc>
            </a:pPr>
            <a:r>
              <a:rPr lang="en-US" sz="3500" spc="98">
                <a:solidFill>
                  <a:srgbClr val="4F6A92"/>
                </a:solidFill>
                <a:latin typeface="Barlow Condensed"/>
                <a:ea typeface="Barlow Condensed"/>
                <a:cs typeface="Barlow Condensed"/>
                <a:sym typeface="Barlow Condensed"/>
              </a:rPr>
              <a:t>Gestion des utilisateurs (authentification avec Login.java).</a:t>
            </a:r>
          </a:p>
          <a:p>
            <a:pPr algn="ctr">
              <a:lnSpc>
                <a:spcPts val="3745"/>
              </a:lnSpc>
            </a:pPr>
            <a:r>
              <a:rPr lang="en-US" sz="3500" spc="98">
                <a:solidFill>
                  <a:srgbClr val="4F6A92"/>
                </a:solidFill>
                <a:latin typeface="Barlow Condensed"/>
                <a:ea typeface="Barlow Condensed"/>
                <a:cs typeface="Barlow Condensed"/>
                <a:sym typeface="Barlow Condensed"/>
              </a:rPr>
              <a:t>Accès spécifique pour les médecins et les secrétaires (AccMedecin.java et AccSecretaire.java).</a:t>
            </a:r>
          </a:p>
          <a:p>
            <a:pPr algn="ctr">
              <a:lnSpc>
                <a:spcPts val="3477"/>
              </a:lnSpc>
            </a:pPr>
            <a:endParaRPr lang="en-US" sz="3500" spc="98">
              <a:solidFill>
                <a:srgbClr val="4F6A92"/>
              </a:solidFill>
              <a:latin typeface="Barlow Condensed"/>
              <a:ea typeface="Barlow Condensed"/>
              <a:cs typeface="Barlow Condensed"/>
              <a:sym typeface="Barlow Condensed"/>
            </a:endParaRPr>
          </a:p>
          <a:p>
            <a:pPr algn="ctr">
              <a:lnSpc>
                <a:spcPts val="3477"/>
              </a:lnSpc>
            </a:pPr>
            <a:endParaRPr lang="en-US" sz="3500" spc="98">
              <a:solidFill>
                <a:srgbClr val="4F6A92"/>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 calcmode="lin" valueType="num">
                                      <p:cBhvr>
                                        <p:cTn id="17" dur="500" fill="hold"/>
                                        <p:tgtEl>
                                          <p:spTgt spid="12"/>
                                        </p:tgtEl>
                                        <p:attrNameLst>
                                          <p:attrName>style.rotation</p:attrName>
                                        </p:attrNameLst>
                                      </p:cBhvr>
                                      <p:tavLst>
                                        <p:tav tm="0">
                                          <p:val>
                                            <p:fltVal val="90"/>
                                          </p:val>
                                        </p:tav>
                                        <p:tav tm="100000">
                                          <p:val>
                                            <p:fltVal val="0"/>
                                          </p:val>
                                        </p:tav>
                                      </p:tavLst>
                                    </p:anim>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90"/>
                                          </p:val>
                                        </p:tav>
                                        <p:tav tm="100000">
                                          <p:val>
                                            <p:fltVal val="0"/>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 calcmode="lin" valueType="num">
                                      <p:cBhvr>
                                        <p:cTn id="33" dur="500" fill="hold"/>
                                        <p:tgtEl>
                                          <p:spTgt spid="10"/>
                                        </p:tgtEl>
                                        <p:attrNameLst>
                                          <p:attrName>style.rotation</p:attrName>
                                        </p:attrNameLst>
                                      </p:cBhvr>
                                      <p:tavLst>
                                        <p:tav tm="0">
                                          <p:val>
                                            <p:fltVal val="90"/>
                                          </p:val>
                                        </p:tav>
                                        <p:tav tm="100000">
                                          <p:val>
                                            <p:fltVal val="0"/>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90"/>
                                          </p:val>
                                        </p:tav>
                                        <p:tav tm="100000">
                                          <p:val>
                                            <p:fltVal val="0"/>
                                          </p:val>
                                        </p:tav>
                                      </p:tavLst>
                                    </p:anim>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F6A92"/>
        </a:solidFill>
        <a:effectLst/>
      </p:bgPr>
    </p:bg>
    <p:spTree>
      <p:nvGrpSpPr>
        <p:cNvPr id="1" name=""/>
        <p:cNvGrpSpPr/>
        <p:nvPr/>
      </p:nvGrpSpPr>
      <p:grpSpPr>
        <a:xfrm>
          <a:off x="0" y="0"/>
          <a:ext cx="0" cy="0"/>
          <a:chOff x="0" y="0"/>
          <a:chExt cx="0" cy="0"/>
        </a:xfrm>
      </p:grpSpPr>
      <p:grpSp>
        <p:nvGrpSpPr>
          <p:cNvPr id="2" name="Group 2"/>
          <p:cNvGrpSpPr/>
          <p:nvPr/>
        </p:nvGrpSpPr>
        <p:grpSpPr>
          <a:xfrm>
            <a:off x="-1336306" y="4404617"/>
            <a:ext cx="4438309" cy="384337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6501" b="-36501"/>
              </a:stretch>
            </a:blipFill>
            <a:ln cap="sq">
              <a:noFill/>
              <a:prstDash val="solid"/>
              <a:miter/>
            </a:ln>
          </p:spPr>
        </p:sp>
      </p:grpSp>
      <p:grpSp>
        <p:nvGrpSpPr>
          <p:cNvPr id="4" name="Group 4"/>
          <p:cNvGrpSpPr/>
          <p:nvPr/>
        </p:nvGrpSpPr>
        <p:grpSpPr>
          <a:xfrm>
            <a:off x="11849816" y="-503377"/>
            <a:ext cx="4438309" cy="384337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865" r="-14865"/>
              </a:stretch>
            </a:blipFill>
            <a:ln cap="sq">
              <a:noFill/>
              <a:prstDash val="solid"/>
              <a:miter/>
            </a:ln>
          </p:spPr>
        </p:sp>
      </p:grpSp>
      <p:grpSp>
        <p:nvGrpSpPr>
          <p:cNvPr id="6" name="Group 6"/>
          <p:cNvGrpSpPr/>
          <p:nvPr/>
        </p:nvGrpSpPr>
        <p:grpSpPr>
          <a:xfrm>
            <a:off x="2147261" y="6443624"/>
            <a:ext cx="4438309" cy="3843376"/>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a:ln cap="sq">
              <a:noFill/>
              <a:prstDash val="solid"/>
              <a:miter/>
            </a:ln>
          </p:spPr>
        </p:sp>
      </p:grpSp>
      <p:grpSp>
        <p:nvGrpSpPr>
          <p:cNvPr id="8" name="Group 8"/>
          <p:cNvGrpSpPr/>
          <p:nvPr/>
        </p:nvGrpSpPr>
        <p:grpSpPr>
          <a:xfrm>
            <a:off x="15286624" y="1580657"/>
            <a:ext cx="4438309" cy="3843376"/>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87" r="-14987"/>
              </a:stretch>
            </a:blipFill>
            <a:ln cap="sq">
              <a:noFill/>
              <a:prstDash val="solid"/>
              <a:miter/>
            </a:ln>
          </p:spPr>
        </p:sp>
      </p:grpSp>
      <p:sp>
        <p:nvSpPr>
          <p:cNvPr id="10" name="Freeform 10"/>
          <p:cNvSpPr/>
          <p:nvPr/>
        </p:nvSpPr>
        <p:spPr>
          <a:xfrm rot="7221679">
            <a:off x="12844168" y="3496395"/>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7221679">
            <a:off x="-228763" y="8379277"/>
            <a:ext cx="2898563" cy="2508574"/>
          </a:xfrm>
          <a:custGeom>
            <a:avLst/>
            <a:gdLst/>
            <a:ahLst/>
            <a:cxnLst/>
            <a:rect l="l" t="t" r="r" b="b"/>
            <a:pathLst>
              <a:path w="2898563" h="2508574">
                <a:moveTo>
                  <a:pt x="0" y="0"/>
                </a:moveTo>
                <a:lnTo>
                  <a:pt x="2898563" y="0"/>
                </a:lnTo>
                <a:lnTo>
                  <a:pt x="2898563" y="2508575"/>
                </a:lnTo>
                <a:lnTo>
                  <a:pt x="0" y="2508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3578320">
            <a:off x="15807017" y="-1061105"/>
            <a:ext cx="2904567" cy="2513771"/>
          </a:xfrm>
          <a:custGeom>
            <a:avLst/>
            <a:gdLst/>
            <a:ahLst/>
            <a:cxnLst/>
            <a:rect l="l" t="t" r="r" b="b"/>
            <a:pathLst>
              <a:path w="2904567" h="2513771">
                <a:moveTo>
                  <a:pt x="0" y="0"/>
                </a:moveTo>
                <a:lnTo>
                  <a:pt x="2904566" y="0"/>
                </a:lnTo>
                <a:lnTo>
                  <a:pt x="2904566" y="2513771"/>
                </a:lnTo>
                <a:lnTo>
                  <a:pt x="0" y="2513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3578320">
            <a:off x="15180805" y="4874211"/>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3578320">
            <a:off x="3851468" y="5102703"/>
            <a:ext cx="2904567" cy="2513771"/>
          </a:xfrm>
          <a:custGeom>
            <a:avLst/>
            <a:gdLst/>
            <a:ahLst/>
            <a:cxnLst/>
            <a:rect l="l" t="t" r="r" b="b"/>
            <a:pathLst>
              <a:path w="2904567" h="2513771">
                <a:moveTo>
                  <a:pt x="0" y="0"/>
                </a:moveTo>
                <a:lnTo>
                  <a:pt x="2904566" y="0"/>
                </a:lnTo>
                <a:lnTo>
                  <a:pt x="2904566"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1220519" y="1283348"/>
            <a:ext cx="10731321" cy="3683889"/>
          </a:xfrm>
          <a:prstGeom prst="rect">
            <a:avLst/>
          </a:prstGeom>
        </p:spPr>
        <p:txBody>
          <a:bodyPr lIns="0" tIns="0" rIns="0" bIns="0" rtlCol="0" anchor="t">
            <a:spAutoFit/>
          </a:bodyPr>
          <a:lstStyle/>
          <a:p>
            <a:pPr algn="ctr">
              <a:lnSpc>
                <a:spcPts val="4173"/>
              </a:lnSpc>
            </a:pPr>
            <a:r>
              <a:rPr lang="en-US" sz="3900" b="1" spc="109">
                <a:solidFill>
                  <a:srgbClr val="FFFFFF"/>
                </a:solidFill>
                <a:latin typeface="Barlow Condensed Bold"/>
                <a:ea typeface="Barlow Condensed Bold"/>
                <a:cs typeface="Barlow Condensed Bold"/>
                <a:sym typeface="Barlow Condensed Bold"/>
              </a:rPr>
              <a:t>5. Interface utilisateur :</a:t>
            </a:r>
          </a:p>
          <a:p>
            <a:pPr algn="ctr">
              <a:lnSpc>
                <a:spcPts val="4173"/>
              </a:lnSpc>
            </a:pPr>
            <a:r>
              <a:rPr lang="en-US" sz="3900" spc="109">
                <a:solidFill>
                  <a:srgbClr val="FFFFFF"/>
                </a:solidFill>
                <a:latin typeface="Barlow Condensed"/>
                <a:ea typeface="Barlow Condensed"/>
                <a:cs typeface="Barlow Condensed"/>
                <a:sym typeface="Barlow Condensed"/>
              </a:rPr>
              <a:t>Bien que les fichiers extraits ne contiennent pas directement de ressources graphiques, les noms des classes (comme Dashboard.java) suggèrent qu'une interface utilisateur graphique (GUI) est implémentée avec JavaFX .</a:t>
            </a:r>
          </a:p>
          <a:p>
            <a:pPr algn="ctr">
              <a:lnSpc>
                <a:spcPts val="4173"/>
              </a:lnSpc>
            </a:pPr>
            <a:endParaRPr lang="en-US" sz="3900" spc="109">
              <a:solidFill>
                <a:srgbClr val="FFFFFF"/>
              </a:solidFill>
              <a:latin typeface="Barlow Condensed"/>
              <a:ea typeface="Barlow Condensed"/>
              <a:cs typeface="Barlow Condensed"/>
              <a:sym typeface="Barlow Condensed"/>
            </a:endParaRPr>
          </a:p>
        </p:txBody>
      </p:sp>
      <p:sp>
        <p:nvSpPr>
          <p:cNvPr id="16" name="TextBox 16"/>
          <p:cNvSpPr txBox="1"/>
          <p:nvPr/>
        </p:nvSpPr>
        <p:spPr>
          <a:xfrm>
            <a:off x="6431640" y="7157083"/>
            <a:ext cx="9676618" cy="3101342"/>
          </a:xfrm>
          <a:prstGeom prst="rect">
            <a:avLst/>
          </a:prstGeom>
        </p:spPr>
        <p:txBody>
          <a:bodyPr lIns="0" tIns="0" rIns="0" bIns="0" rtlCol="0" anchor="t">
            <a:spAutoFit/>
          </a:bodyPr>
          <a:lstStyle/>
          <a:p>
            <a:pPr algn="ctr">
              <a:lnSpc>
                <a:spcPts val="4074"/>
              </a:lnSpc>
            </a:pPr>
            <a:r>
              <a:rPr lang="en-US" sz="3807" b="1" spc="106">
                <a:solidFill>
                  <a:srgbClr val="FFFFFF"/>
                </a:solidFill>
                <a:latin typeface="Barlow Condensed Bold"/>
                <a:ea typeface="Barlow Condensed Bold"/>
                <a:cs typeface="Barlow Condensed Bold"/>
                <a:sym typeface="Barlow Condensed Bold"/>
              </a:rPr>
              <a:t>  6.Sécurité et utilitaires :</a:t>
            </a:r>
          </a:p>
          <a:p>
            <a:pPr algn="ctr">
              <a:lnSpc>
                <a:spcPts val="4074"/>
              </a:lnSpc>
            </a:pPr>
            <a:r>
              <a:rPr lang="en-US" sz="3807" spc="106">
                <a:solidFill>
                  <a:srgbClr val="FFFFFF"/>
                </a:solidFill>
                <a:latin typeface="Barlow Condensed"/>
                <a:ea typeface="Barlow Condensed"/>
                <a:cs typeface="Barlow Condensed"/>
                <a:sym typeface="Barlow Condensed"/>
              </a:rPr>
              <a:t>Une classe comme PasswordUtils.java indique une gestion potentielle des mots de passe (cryptage, validation).</a:t>
            </a:r>
          </a:p>
          <a:p>
            <a:pPr algn="ctr">
              <a:lnSpc>
                <a:spcPts val="4074"/>
              </a:lnSpc>
            </a:pPr>
            <a:endParaRPr lang="en-US" sz="3807" spc="106">
              <a:solidFill>
                <a:srgbClr val="FFFFFF"/>
              </a:solidFill>
              <a:latin typeface="Barlow Condensed"/>
              <a:ea typeface="Barlow Condensed"/>
              <a:cs typeface="Barlow Condensed"/>
              <a:sym typeface="Barlow Condensed"/>
            </a:endParaRPr>
          </a:p>
          <a:p>
            <a:pPr algn="ctr">
              <a:lnSpc>
                <a:spcPts val="4074"/>
              </a:lnSpc>
            </a:pPr>
            <a:endParaRPr lang="en-US" sz="3807" spc="106">
              <a:solidFill>
                <a:srgbClr val="FFFFFF"/>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90"/>
                                          </p:val>
                                        </p:tav>
                                        <p:tav tm="100000">
                                          <p:val>
                                            <p:fltVal val="0"/>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 calcmode="lin" valueType="num">
                                      <p:cBhvr>
                                        <p:cTn id="33" dur="500" fill="hold"/>
                                        <p:tgtEl>
                                          <p:spTgt spid="10"/>
                                        </p:tgtEl>
                                        <p:attrNameLst>
                                          <p:attrName>style.rotation</p:attrName>
                                        </p:attrNameLst>
                                      </p:cBhvr>
                                      <p:tavLst>
                                        <p:tav tm="0">
                                          <p:val>
                                            <p:fltVal val="90"/>
                                          </p:val>
                                        </p:tav>
                                        <p:tav tm="100000">
                                          <p:val>
                                            <p:fltVal val="0"/>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 calcmode="lin" valueType="num">
                                      <p:cBhvr>
                                        <p:cTn id="41" dur="500" fill="hold"/>
                                        <p:tgtEl>
                                          <p:spTgt spid="13"/>
                                        </p:tgtEl>
                                        <p:attrNameLst>
                                          <p:attrName>style.rotation</p:attrName>
                                        </p:attrNameLst>
                                      </p:cBhvr>
                                      <p:tavLst>
                                        <p:tav tm="0">
                                          <p:val>
                                            <p:fltVal val="90"/>
                                          </p:val>
                                        </p:tav>
                                        <p:tav tm="100000">
                                          <p:val>
                                            <p:fltVal val="0"/>
                                          </p:val>
                                        </p:tav>
                                      </p:tavLst>
                                    </p:anim>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F6A92"/>
        </a:solidFill>
        <a:effectLst/>
      </p:bgPr>
    </p:bg>
    <p:spTree>
      <p:nvGrpSpPr>
        <p:cNvPr id="1" name=""/>
        <p:cNvGrpSpPr/>
        <p:nvPr/>
      </p:nvGrpSpPr>
      <p:grpSpPr>
        <a:xfrm>
          <a:off x="0" y="0"/>
          <a:ext cx="0" cy="0"/>
          <a:chOff x="0" y="0"/>
          <a:chExt cx="0" cy="0"/>
        </a:xfrm>
      </p:grpSpPr>
      <p:grpSp>
        <p:nvGrpSpPr>
          <p:cNvPr id="2" name="Group 2"/>
          <p:cNvGrpSpPr/>
          <p:nvPr/>
        </p:nvGrpSpPr>
        <p:grpSpPr>
          <a:xfrm>
            <a:off x="14214484" y="446880"/>
            <a:ext cx="4929839" cy="426901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6501" b="-36501"/>
              </a:stretch>
            </a:blipFill>
            <a:ln cap="sq">
              <a:noFill/>
              <a:prstDash val="solid"/>
              <a:miter/>
            </a:ln>
          </p:spPr>
        </p:sp>
      </p:grpSp>
      <p:grpSp>
        <p:nvGrpSpPr>
          <p:cNvPr id="4" name="Group 4"/>
          <p:cNvGrpSpPr/>
          <p:nvPr/>
        </p:nvGrpSpPr>
        <p:grpSpPr>
          <a:xfrm>
            <a:off x="10286702" y="-1687629"/>
            <a:ext cx="4929839" cy="4269018"/>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46" r="-14946"/>
              </a:stretch>
            </a:blipFill>
            <a:ln cap="sq">
              <a:noFill/>
              <a:prstDash val="solid"/>
              <a:miter/>
            </a:ln>
          </p:spPr>
        </p:sp>
      </p:grpSp>
      <p:grpSp>
        <p:nvGrpSpPr>
          <p:cNvPr id="6" name="Group 6"/>
          <p:cNvGrpSpPr/>
          <p:nvPr/>
        </p:nvGrpSpPr>
        <p:grpSpPr>
          <a:xfrm>
            <a:off x="10286702" y="2753672"/>
            <a:ext cx="4929839" cy="4269018"/>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865" r="-14865"/>
              </a:stretch>
            </a:blipFill>
            <a:ln cap="sq">
              <a:noFill/>
              <a:prstDash val="solid"/>
              <a:miter/>
            </a:ln>
          </p:spPr>
        </p:sp>
      </p:grpSp>
      <p:grpSp>
        <p:nvGrpSpPr>
          <p:cNvPr id="8" name="Group 8"/>
          <p:cNvGrpSpPr/>
          <p:nvPr/>
        </p:nvGrpSpPr>
        <p:grpSpPr>
          <a:xfrm>
            <a:off x="14214484" y="4989282"/>
            <a:ext cx="4929839" cy="4269018"/>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t="-7739" b="-7739"/>
              </a:stretch>
            </a:blipFill>
            <a:ln cap="sq">
              <a:noFill/>
              <a:prstDash val="solid"/>
              <a:miter/>
            </a:ln>
          </p:spPr>
        </p:sp>
      </p:grpSp>
      <p:grpSp>
        <p:nvGrpSpPr>
          <p:cNvPr id="10" name="Group 10"/>
          <p:cNvGrpSpPr/>
          <p:nvPr/>
        </p:nvGrpSpPr>
        <p:grpSpPr>
          <a:xfrm>
            <a:off x="10286702" y="7194973"/>
            <a:ext cx="4929839" cy="4269018"/>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4987" r="-14987"/>
              </a:stretch>
            </a:blipFill>
            <a:ln cap="sq">
              <a:noFill/>
              <a:prstDash val="solid"/>
              <a:miter/>
            </a:ln>
          </p:spPr>
        </p:sp>
      </p:grpSp>
      <p:sp>
        <p:nvSpPr>
          <p:cNvPr id="12" name="Freeform 12"/>
          <p:cNvSpPr/>
          <p:nvPr/>
        </p:nvSpPr>
        <p:spPr>
          <a:xfrm rot="7221679">
            <a:off x="17141079" y="7760486"/>
            <a:ext cx="2600981" cy="2251031"/>
          </a:xfrm>
          <a:custGeom>
            <a:avLst/>
            <a:gdLst/>
            <a:ahLst/>
            <a:cxnLst/>
            <a:rect l="l" t="t" r="r" b="b"/>
            <a:pathLst>
              <a:path w="2600981" h="2251031">
                <a:moveTo>
                  <a:pt x="0" y="0"/>
                </a:moveTo>
                <a:lnTo>
                  <a:pt x="2600981" y="0"/>
                </a:lnTo>
                <a:lnTo>
                  <a:pt x="2600981" y="2251031"/>
                </a:lnTo>
                <a:lnTo>
                  <a:pt x="0" y="22510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3578320">
            <a:off x="15057775" y="8868815"/>
            <a:ext cx="2606369" cy="2255694"/>
          </a:xfrm>
          <a:custGeom>
            <a:avLst/>
            <a:gdLst/>
            <a:ahLst/>
            <a:cxnLst/>
            <a:rect l="l" t="t" r="r" b="b"/>
            <a:pathLst>
              <a:path w="2606369" h="2255694">
                <a:moveTo>
                  <a:pt x="0" y="0"/>
                </a:moveTo>
                <a:lnTo>
                  <a:pt x="2606369" y="0"/>
                </a:lnTo>
                <a:lnTo>
                  <a:pt x="2606369" y="2255694"/>
                </a:lnTo>
                <a:lnTo>
                  <a:pt x="0" y="2255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7221679">
            <a:off x="7700791" y="416239"/>
            <a:ext cx="2898563" cy="2508574"/>
          </a:xfrm>
          <a:custGeom>
            <a:avLst/>
            <a:gdLst/>
            <a:ahLst/>
            <a:cxnLst/>
            <a:rect l="l" t="t" r="r" b="b"/>
            <a:pathLst>
              <a:path w="2898563" h="2508574">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rot="-3578320">
            <a:off x="9952875" y="-891489"/>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3578320">
            <a:off x="9967290" y="1743724"/>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827640" y="2686165"/>
            <a:ext cx="7277939" cy="7310497"/>
          </a:xfrm>
          <a:prstGeom prst="rect">
            <a:avLst/>
          </a:prstGeom>
        </p:spPr>
        <p:txBody>
          <a:bodyPr lIns="0" tIns="0" rIns="0" bIns="0" rtlCol="0" anchor="t">
            <a:spAutoFit/>
          </a:bodyPr>
          <a:lstStyle/>
          <a:p>
            <a:pPr algn="ctr">
              <a:lnSpc>
                <a:spcPts val="3598"/>
              </a:lnSpc>
            </a:pPr>
            <a:r>
              <a:rPr lang="en-US" sz="3911" spc="109">
                <a:solidFill>
                  <a:srgbClr val="FFFFFF"/>
                </a:solidFill>
                <a:latin typeface="Barlow Condensed"/>
                <a:ea typeface="Barlow Condensed"/>
                <a:cs typeface="Barlow Condensed"/>
                <a:sym typeface="Barlow Condensed"/>
              </a:rPr>
              <a:t> MEDICAB EST UNE SOLUTION CLÉ EN MAIN POUR OPTIMISER LA GESTION DES CABINETS MÉDICAUX. AVEC UNE INTERFACE INTUITIVE, DES FONCTIONNALITÉS PUISSANTES ET UN HAUT NIVEAU DE SÉCURITÉ, MEDICAB EST L’OUTIL IDÉAL POUR GAGNER DU TEMPS ET SE CONCENTRER SUR LES PATIENTS.</a:t>
            </a:r>
          </a:p>
          <a:p>
            <a:pPr algn="ctr">
              <a:lnSpc>
                <a:spcPts val="3598"/>
              </a:lnSpc>
            </a:pPr>
            <a:endParaRPr lang="en-US" sz="3911" spc="109">
              <a:solidFill>
                <a:srgbClr val="FFFFFF"/>
              </a:solidFill>
              <a:latin typeface="Barlow Condensed"/>
              <a:ea typeface="Barlow Condensed"/>
              <a:cs typeface="Barlow Condensed"/>
              <a:sym typeface="Barlow Condensed"/>
            </a:endParaRPr>
          </a:p>
          <a:p>
            <a:pPr algn="ctr">
              <a:lnSpc>
                <a:spcPts val="3598"/>
              </a:lnSpc>
            </a:pPr>
            <a:r>
              <a:rPr lang="en-US" sz="3911" spc="109">
                <a:solidFill>
                  <a:srgbClr val="FFFFFF"/>
                </a:solidFill>
                <a:latin typeface="Barlow Condensed"/>
                <a:ea typeface="Barlow Condensed"/>
                <a:cs typeface="Barlow Condensed"/>
                <a:sym typeface="Barlow Condensed"/>
              </a:rPr>
              <a:t>(MAIS JE PENSE QU'IL VAUT MIEUX METTRE AUTRE CHOSE EN TANT QUE CONCLUSION GENRE DIRE QU'ON A FAIT TOUT CE QUI A ÉTÉ DEMANDÉ DANS LE CAHIER DE CHARGE PAR EXEMPLE )</a:t>
            </a:r>
          </a:p>
          <a:p>
            <a:pPr marL="0" lvl="1" indent="0" algn="ctr">
              <a:lnSpc>
                <a:spcPts val="3598"/>
              </a:lnSpc>
              <a:spcBef>
                <a:spcPct val="0"/>
              </a:spcBef>
            </a:pPr>
            <a:endParaRPr lang="en-US" sz="3911" spc="109">
              <a:solidFill>
                <a:srgbClr val="FFFFFF"/>
              </a:solidFill>
              <a:latin typeface="Barlow Condensed"/>
              <a:ea typeface="Barlow Condensed"/>
              <a:cs typeface="Barlow Condensed"/>
              <a:sym typeface="Barlow Condensed"/>
            </a:endParaRPr>
          </a:p>
        </p:txBody>
      </p:sp>
      <p:sp>
        <p:nvSpPr>
          <p:cNvPr id="18" name="TextBox 18"/>
          <p:cNvSpPr txBox="1"/>
          <p:nvPr/>
        </p:nvSpPr>
        <p:spPr>
          <a:xfrm>
            <a:off x="595663" y="335086"/>
            <a:ext cx="3491575" cy="1258963"/>
          </a:xfrm>
          <a:prstGeom prst="rect">
            <a:avLst/>
          </a:prstGeom>
        </p:spPr>
        <p:txBody>
          <a:bodyPr lIns="0" tIns="0" rIns="0" bIns="0" rtlCol="0" anchor="t">
            <a:spAutoFit/>
          </a:bodyPr>
          <a:lstStyle/>
          <a:p>
            <a:pPr marL="0" lvl="0" indent="0" algn="ctr">
              <a:lnSpc>
                <a:spcPts val="10613"/>
              </a:lnSpc>
              <a:spcBef>
                <a:spcPct val="0"/>
              </a:spcBef>
            </a:pPr>
            <a:r>
              <a:rPr lang="en-US" sz="6355" b="1">
                <a:solidFill>
                  <a:srgbClr val="AECCE7"/>
                </a:solidFill>
                <a:latin typeface="Barlow SemiCondensed Bold"/>
                <a:ea typeface="Barlow SemiCondensed Bold"/>
                <a:cs typeface="Barlow SemiCondensed Bold"/>
                <a:sym typeface="Barlow SemiCondensed Bold"/>
              </a:rPr>
              <a:t> MEDICAB</a:t>
            </a:r>
          </a:p>
        </p:txBody>
      </p:sp>
      <p:sp>
        <p:nvSpPr>
          <p:cNvPr id="19" name="TextBox 19"/>
          <p:cNvSpPr txBox="1"/>
          <p:nvPr/>
        </p:nvSpPr>
        <p:spPr>
          <a:xfrm>
            <a:off x="595663" y="1842526"/>
            <a:ext cx="2529494" cy="528485"/>
          </a:xfrm>
          <a:prstGeom prst="rect">
            <a:avLst/>
          </a:prstGeom>
        </p:spPr>
        <p:txBody>
          <a:bodyPr lIns="0" tIns="0" rIns="0" bIns="0" rtlCol="0" anchor="t">
            <a:spAutoFit/>
          </a:bodyPr>
          <a:lstStyle/>
          <a:p>
            <a:pPr marL="0" lvl="1" indent="0" algn="ctr">
              <a:lnSpc>
                <a:spcPts val="4002"/>
              </a:lnSpc>
              <a:spcBef>
                <a:spcPct val="0"/>
              </a:spcBef>
            </a:pPr>
            <a:r>
              <a:rPr lang="en-US" sz="3740" spc="104">
                <a:solidFill>
                  <a:srgbClr val="FFFFFF"/>
                </a:solidFill>
                <a:latin typeface="Barlow Condensed"/>
                <a:ea typeface="Barlow Condensed"/>
                <a:cs typeface="Barlow Condensed"/>
                <a:sym typeface="Barlow Condensed"/>
              </a:rPr>
              <a:t>  Résumé :</a:t>
            </a: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 calcmode="lin" valueType="num">
                                      <p:cBhvr>
                                        <p:cTn id="17" dur="500" fill="hold"/>
                                        <p:tgtEl>
                                          <p:spTgt spid="15"/>
                                        </p:tgtEl>
                                        <p:attrNameLst>
                                          <p:attrName>style.rotation</p:attrName>
                                        </p:attrNameLst>
                                      </p:cBhvr>
                                      <p:tavLst>
                                        <p:tav tm="0">
                                          <p:val>
                                            <p:fltVal val="90"/>
                                          </p:val>
                                        </p:tav>
                                        <p:tav tm="100000">
                                          <p:val>
                                            <p:fltVal val="0"/>
                                          </p:val>
                                        </p:tav>
                                      </p:tavLst>
                                    </p:anim>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 calcmode="lin" valueType="num">
                                      <p:cBhvr>
                                        <p:cTn id="25" dur="500" fill="hold"/>
                                        <p:tgtEl>
                                          <p:spTgt spid="16"/>
                                        </p:tgtEl>
                                        <p:attrNameLst>
                                          <p:attrName>style.rotation</p:attrName>
                                        </p:attrNameLst>
                                      </p:cBhvr>
                                      <p:tavLst>
                                        <p:tav tm="0">
                                          <p:val>
                                            <p:fltVal val="90"/>
                                          </p:val>
                                        </p:tav>
                                        <p:tav tm="100000">
                                          <p:val>
                                            <p:fltVal val="0"/>
                                          </p:val>
                                        </p:tav>
                                      </p:tavLst>
                                    </p:anim>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 calcmode="lin" valueType="num">
                                      <p:cBhvr>
                                        <p:cTn id="33" dur="500" fill="hold"/>
                                        <p:tgtEl>
                                          <p:spTgt spid="12"/>
                                        </p:tgtEl>
                                        <p:attrNameLst>
                                          <p:attrName>style.rotation</p:attrName>
                                        </p:attrNameLst>
                                      </p:cBhvr>
                                      <p:tavLst>
                                        <p:tav tm="0">
                                          <p:val>
                                            <p:fltVal val="90"/>
                                          </p:val>
                                        </p:tav>
                                        <p:tav tm="100000">
                                          <p:val>
                                            <p:fltVal val="0"/>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 calcmode="lin" valueType="num">
                                      <p:cBhvr>
                                        <p:cTn id="41" dur="500" fill="hold"/>
                                        <p:tgtEl>
                                          <p:spTgt spid="13"/>
                                        </p:tgtEl>
                                        <p:attrNameLst>
                                          <p:attrName>style.rotation</p:attrName>
                                        </p:attrNameLst>
                                      </p:cBhvr>
                                      <p:tavLst>
                                        <p:tav tm="0">
                                          <p:val>
                                            <p:fltVal val="90"/>
                                          </p:val>
                                        </p:tav>
                                        <p:tav tm="100000">
                                          <p:val>
                                            <p:fltVal val="0"/>
                                          </p:val>
                                        </p:tav>
                                      </p:tavLst>
                                    </p:anim>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61283" y="2200354"/>
            <a:ext cx="11215913" cy="9712475"/>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7730" r="-7730"/>
              </a:stretch>
            </a:blipFill>
            <a:ln cap="sq">
              <a:noFill/>
              <a:prstDash val="solid"/>
              <a:miter/>
            </a:ln>
          </p:spPr>
        </p:sp>
      </p:grpSp>
      <p:grpSp>
        <p:nvGrpSpPr>
          <p:cNvPr id="4" name="Group 4"/>
          <p:cNvGrpSpPr/>
          <p:nvPr/>
        </p:nvGrpSpPr>
        <p:grpSpPr>
          <a:xfrm>
            <a:off x="-324751" y="1913075"/>
            <a:ext cx="11923607" cy="2454856"/>
            <a:chOff x="0" y="0"/>
            <a:chExt cx="3140374" cy="646547"/>
          </a:xfrm>
        </p:grpSpPr>
        <p:sp>
          <p:nvSpPr>
            <p:cNvPr id="5" name="Freeform 5"/>
            <p:cNvSpPr/>
            <p:nvPr/>
          </p:nvSpPr>
          <p:spPr>
            <a:xfrm>
              <a:off x="0" y="0"/>
              <a:ext cx="3140374" cy="646547"/>
            </a:xfrm>
            <a:custGeom>
              <a:avLst/>
              <a:gdLst/>
              <a:ahLst/>
              <a:cxnLst/>
              <a:rect l="l" t="t" r="r" b="b"/>
              <a:pathLst>
                <a:path w="3140374" h="646547">
                  <a:moveTo>
                    <a:pt x="2937174" y="0"/>
                  </a:moveTo>
                  <a:lnTo>
                    <a:pt x="0" y="0"/>
                  </a:lnTo>
                  <a:lnTo>
                    <a:pt x="0" y="646547"/>
                  </a:lnTo>
                  <a:lnTo>
                    <a:pt x="2937174" y="646547"/>
                  </a:lnTo>
                  <a:lnTo>
                    <a:pt x="3140374" y="323273"/>
                  </a:lnTo>
                  <a:lnTo>
                    <a:pt x="2937174" y="0"/>
                  </a:lnTo>
                  <a:close/>
                </a:path>
              </a:pathLst>
            </a:custGeom>
            <a:solidFill>
              <a:srgbClr val="AECCE7"/>
            </a:solidFill>
          </p:spPr>
        </p:sp>
        <p:sp>
          <p:nvSpPr>
            <p:cNvPr id="6" name="TextBox 6"/>
            <p:cNvSpPr txBox="1"/>
            <p:nvPr/>
          </p:nvSpPr>
          <p:spPr>
            <a:xfrm>
              <a:off x="0" y="-38100"/>
              <a:ext cx="3026074" cy="684647"/>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7221679">
            <a:off x="11043184" y="489931"/>
            <a:ext cx="2898563" cy="2508574"/>
          </a:xfrm>
          <a:custGeom>
            <a:avLst/>
            <a:gdLst/>
            <a:ahLst/>
            <a:cxnLst/>
            <a:rect l="l" t="t" r="r" b="b"/>
            <a:pathLst>
              <a:path w="2898563" h="2508574">
                <a:moveTo>
                  <a:pt x="0" y="0"/>
                </a:moveTo>
                <a:lnTo>
                  <a:pt x="2898562" y="0"/>
                </a:lnTo>
                <a:lnTo>
                  <a:pt x="2898562" y="2508575"/>
                </a:lnTo>
                <a:lnTo>
                  <a:pt x="0" y="2508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7221679">
            <a:off x="15762394" y="489931"/>
            <a:ext cx="2898563" cy="2508574"/>
          </a:xfrm>
          <a:custGeom>
            <a:avLst/>
            <a:gdLst/>
            <a:ahLst/>
            <a:cxnLst/>
            <a:rect l="l" t="t" r="r" b="b"/>
            <a:pathLst>
              <a:path w="2898563" h="2508574">
                <a:moveTo>
                  <a:pt x="0" y="0"/>
                </a:moveTo>
                <a:lnTo>
                  <a:pt x="2898562" y="0"/>
                </a:lnTo>
                <a:lnTo>
                  <a:pt x="2898562" y="2508575"/>
                </a:lnTo>
                <a:lnTo>
                  <a:pt x="0" y="2508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7221679">
            <a:off x="14269575" y="8976744"/>
            <a:ext cx="2898563" cy="2508574"/>
          </a:xfrm>
          <a:custGeom>
            <a:avLst/>
            <a:gdLst/>
            <a:ahLst/>
            <a:cxnLst/>
            <a:rect l="l" t="t" r="r" b="b"/>
            <a:pathLst>
              <a:path w="2898563" h="2508574">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3578320">
            <a:off x="11043941" y="3176720"/>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3578320">
            <a:off x="13398387" y="1883618"/>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rot="-3578320">
            <a:off x="13398387" y="-781662"/>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Freeform 13"/>
          <p:cNvSpPr/>
          <p:nvPr/>
        </p:nvSpPr>
        <p:spPr>
          <a:xfrm rot="-3578320">
            <a:off x="16531260" y="7541493"/>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rot="-3578320">
            <a:off x="9941200" y="7541493"/>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a:off x="2420646" y="5395339"/>
            <a:ext cx="366736" cy="542620"/>
          </a:xfrm>
          <a:custGeom>
            <a:avLst/>
            <a:gdLst/>
            <a:ahLst/>
            <a:cxnLst/>
            <a:rect l="l" t="t" r="r" b="b"/>
            <a:pathLst>
              <a:path w="366736" h="542620">
                <a:moveTo>
                  <a:pt x="0" y="0"/>
                </a:moveTo>
                <a:lnTo>
                  <a:pt x="366736" y="0"/>
                </a:lnTo>
                <a:lnTo>
                  <a:pt x="366736" y="542620"/>
                </a:lnTo>
                <a:lnTo>
                  <a:pt x="0" y="5426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GB" dirty="0"/>
          </a:p>
        </p:txBody>
      </p:sp>
      <p:sp>
        <p:nvSpPr>
          <p:cNvPr id="16" name="Freeform 16"/>
          <p:cNvSpPr/>
          <p:nvPr/>
        </p:nvSpPr>
        <p:spPr>
          <a:xfrm>
            <a:off x="2420646" y="6313281"/>
            <a:ext cx="366736" cy="542620"/>
          </a:xfrm>
          <a:custGeom>
            <a:avLst/>
            <a:gdLst/>
            <a:ahLst/>
            <a:cxnLst/>
            <a:rect l="l" t="t" r="r" b="b"/>
            <a:pathLst>
              <a:path w="366736" h="542620">
                <a:moveTo>
                  <a:pt x="0" y="0"/>
                </a:moveTo>
                <a:lnTo>
                  <a:pt x="366736" y="0"/>
                </a:lnTo>
                <a:lnTo>
                  <a:pt x="366736" y="542620"/>
                </a:lnTo>
                <a:lnTo>
                  <a:pt x="0" y="5426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Freeform 17"/>
          <p:cNvSpPr/>
          <p:nvPr/>
        </p:nvSpPr>
        <p:spPr>
          <a:xfrm>
            <a:off x="2420646" y="7284520"/>
            <a:ext cx="366736" cy="542620"/>
          </a:xfrm>
          <a:custGeom>
            <a:avLst/>
            <a:gdLst/>
            <a:ahLst/>
            <a:cxnLst/>
            <a:rect l="l" t="t" r="r" b="b"/>
            <a:pathLst>
              <a:path w="366736" h="542620">
                <a:moveTo>
                  <a:pt x="0" y="0"/>
                </a:moveTo>
                <a:lnTo>
                  <a:pt x="366736" y="0"/>
                </a:lnTo>
                <a:lnTo>
                  <a:pt x="366736" y="542620"/>
                </a:lnTo>
                <a:lnTo>
                  <a:pt x="0" y="5426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8" name="Freeform 18"/>
          <p:cNvSpPr/>
          <p:nvPr/>
        </p:nvSpPr>
        <p:spPr>
          <a:xfrm>
            <a:off x="2420646" y="8255759"/>
            <a:ext cx="366736" cy="542620"/>
          </a:xfrm>
          <a:custGeom>
            <a:avLst/>
            <a:gdLst/>
            <a:ahLst/>
            <a:cxnLst/>
            <a:rect l="l" t="t" r="r" b="b"/>
            <a:pathLst>
              <a:path w="366736" h="542620">
                <a:moveTo>
                  <a:pt x="0" y="0"/>
                </a:moveTo>
                <a:lnTo>
                  <a:pt x="366736" y="0"/>
                </a:lnTo>
                <a:lnTo>
                  <a:pt x="366736" y="542620"/>
                </a:lnTo>
                <a:lnTo>
                  <a:pt x="0" y="5426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9" name="TextBox 19"/>
          <p:cNvSpPr txBox="1"/>
          <p:nvPr/>
        </p:nvSpPr>
        <p:spPr>
          <a:xfrm>
            <a:off x="521018" y="2375173"/>
            <a:ext cx="10581946" cy="1829541"/>
          </a:xfrm>
          <a:prstGeom prst="rect">
            <a:avLst/>
          </a:prstGeom>
        </p:spPr>
        <p:txBody>
          <a:bodyPr lIns="0" tIns="0" rIns="0" bIns="0" rtlCol="0" anchor="t">
            <a:spAutoFit/>
          </a:bodyPr>
          <a:lstStyle/>
          <a:p>
            <a:pPr marL="0" lvl="1" indent="0" algn="l">
              <a:lnSpc>
                <a:spcPts val="13326"/>
              </a:lnSpc>
            </a:pPr>
            <a:r>
              <a:rPr lang="en-US" sz="14485" b="1" spc="405" dirty="0">
                <a:solidFill>
                  <a:srgbClr val="FFFFFF"/>
                </a:solidFill>
                <a:latin typeface="Barlow SemiCondensed Semi-Bold"/>
                <a:ea typeface="Barlow SemiCondensed Semi-Bold"/>
                <a:cs typeface="Barlow SemiCondensed Semi-Bold"/>
                <a:sym typeface="Barlow SemiCondensed Semi-Bold"/>
              </a:rPr>
              <a:t> THE TEAM</a:t>
            </a:r>
          </a:p>
        </p:txBody>
      </p:sp>
      <p:sp>
        <p:nvSpPr>
          <p:cNvPr id="20" name="TextBox 20"/>
          <p:cNvSpPr txBox="1"/>
          <p:nvPr/>
        </p:nvSpPr>
        <p:spPr>
          <a:xfrm>
            <a:off x="3113737" y="5328664"/>
            <a:ext cx="5396508" cy="596265"/>
          </a:xfrm>
          <a:prstGeom prst="rect">
            <a:avLst/>
          </a:prstGeom>
        </p:spPr>
        <p:txBody>
          <a:bodyPr lIns="0" tIns="0" rIns="0" bIns="0" rtlCol="0" anchor="t">
            <a:spAutoFit/>
          </a:bodyPr>
          <a:lstStyle/>
          <a:p>
            <a:pPr marL="0" lvl="0" indent="0" algn="l">
              <a:lnSpc>
                <a:spcPts val="4934"/>
              </a:lnSpc>
              <a:spcBef>
                <a:spcPct val="0"/>
              </a:spcBef>
            </a:pPr>
            <a:r>
              <a:rPr lang="en-US" sz="3525" dirty="0">
                <a:solidFill>
                  <a:srgbClr val="4F6A92"/>
                </a:solidFill>
                <a:latin typeface="Barlow SemiCondensed"/>
                <a:ea typeface="Barlow SemiCondensed"/>
                <a:cs typeface="Barlow SemiCondensed"/>
                <a:sym typeface="Barlow SemiCondensed"/>
              </a:rPr>
              <a:t> BOUMECHHOUR Sabrine</a:t>
            </a:r>
          </a:p>
        </p:txBody>
      </p:sp>
      <p:sp>
        <p:nvSpPr>
          <p:cNvPr id="21" name="TextBox 21"/>
          <p:cNvSpPr txBox="1"/>
          <p:nvPr/>
        </p:nvSpPr>
        <p:spPr>
          <a:xfrm>
            <a:off x="3113737" y="6259636"/>
            <a:ext cx="5396508" cy="561692"/>
          </a:xfrm>
          <a:prstGeom prst="rect">
            <a:avLst/>
          </a:prstGeom>
        </p:spPr>
        <p:txBody>
          <a:bodyPr lIns="0" tIns="0" rIns="0" bIns="0" rtlCol="0" anchor="t">
            <a:spAutoFit/>
          </a:bodyPr>
          <a:lstStyle/>
          <a:p>
            <a:pPr marL="0" lvl="0" indent="0" algn="l">
              <a:lnSpc>
                <a:spcPts val="4934"/>
              </a:lnSpc>
              <a:spcBef>
                <a:spcPct val="0"/>
              </a:spcBef>
            </a:pPr>
            <a:r>
              <a:rPr lang="en-US" sz="3524" dirty="0">
                <a:solidFill>
                  <a:srgbClr val="4F6A92"/>
                </a:solidFill>
                <a:latin typeface="Barlow SemiCondensed"/>
                <a:ea typeface="Barlow SemiCondensed"/>
                <a:cs typeface="Barlow SemiCondensed"/>
                <a:sym typeface="Barlow SemiCondensed"/>
              </a:rPr>
              <a:t> CHARIF Mehdi Zoheir</a:t>
            </a:r>
          </a:p>
        </p:txBody>
      </p:sp>
      <p:sp>
        <p:nvSpPr>
          <p:cNvPr id="22" name="TextBox 22"/>
          <p:cNvSpPr txBox="1"/>
          <p:nvPr/>
        </p:nvSpPr>
        <p:spPr>
          <a:xfrm>
            <a:off x="3113737" y="7189276"/>
            <a:ext cx="5396508" cy="596265"/>
          </a:xfrm>
          <a:prstGeom prst="rect">
            <a:avLst/>
          </a:prstGeom>
        </p:spPr>
        <p:txBody>
          <a:bodyPr lIns="0" tIns="0" rIns="0" bIns="0" rtlCol="0" anchor="t">
            <a:spAutoFit/>
          </a:bodyPr>
          <a:lstStyle/>
          <a:p>
            <a:pPr marL="0" lvl="0" indent="0" algn="l">
              <a:lnSpc>
                <a:spcPts val="4934"/>
              </a:lnSpc>
              <a:spcBef>
                <a:spcPct val="0"/>
              </a:spcBef>
            </a:pPr>
            <a:r>
              <a:rPr lang="en-US" sz="3524" dirty="0">
                <a:solidFill>
                  <a:srgbClr val="4F6A92"/>
                </a:solidFill>
                <a:latin typeface="Barlow SemiCondensed"/>
                <a:ea typeface="Barlow SemiCondensed"/>
                <a:cs typeface="Barlow SemiCondensed"/>
                <a:sym typeface="Barlow SemiCondensed"/>
              </a:rPr>
              <a:t>ANNOU </a:t>
            </a:r>
            <a:r>
              <a:rPr lang="en-US" sz="3524" dirty="0" err="1">
                <a:solidFill>
                  <a:srgbClr val="4F6A92"/>
                </a:solidFill>
                <a:latin typeface="Barlow SemiCondensed"/>
                <a:ea typeface="Barlow SemiCondensed"/>
                <a:cs typeface="Barlow SemiCondensed"/>
                <a:sym typeface="Barlow SemiCondensed"/>
              </a:rPr>
              <a:t>Lyna</a:t>
            </a:r>
            <a:endParaRPr lang="en-US" sz="3524" dirty="0">
              <a:solidFill>
                <a:srgbClr val="4F6A92"/>
              </a:solidFill>
              <a:latin typeface="Barlow SemiCondensed"/>
              <a:ea typeface="Barlow SemiCondensed"/>
              <a:cs typeface="Barlow SemiCondensed"/>
              <a:sym typeface="Barlow SemiCondensed"/>
            </a:endParaRPr>
          </a:p>
        </p:txBody>
      </p:sp>
      <p:sp>
        <p:nvSpPr>
          <p:cNvPr id="23" name="TextBox 23"/>
          <p:cNvSpPr txBox="1"/>
          <p:nvPr/>
        </p:nvSpPr>
        <p:spPr>
          <a:xfrm>
            <a:off x="3113737" y="8118916"/>
            <a:ext cx="5396508" cy="596265"/>
          </a:xfrm>
          <a:prstGeom prst="rect">
            <a:avLst/>
          </a:prstGeom>
        </p:spPr>
        <p:txBody>
          <a:bodyPr lIns="0" tIns="0" rIns="0" bIns="0" rtlCol="0" anchor="t">
            <a:spAutoFit/>
          </a:bodyPr>
          <a:lstStyle/>
          <a:p>
            <a:pPr marL="0" lvl="0" indent="0" algn="l">
              <a:lnSpc>
                <a:spcPts val="4934"/>
              </a:lnSpc>
              <a:spcBef>
                <a:spcPct val="0"/>
              </a:spcBef>
            </a:pPr>
            <a:r>
              <a:rPr lang="en-US" sz="3524" dirty="0">
                <a:solidFill>
                  <a:srgbClr val="4F6A92"/>
                </a:solidFill>
                <a:latin typeface="Barlow SemiCondensed"/>
                <a:ea typeface="Barlow SemiCondensed"/>
                <a:cs typeface="Barlow SemiCondensed"/>
                <a:sym typeface="Barlow SemiCondensed"/>
              </a:rPr>
              <a:t>BELHADJ Ahmed Amine</a:t>
            </a: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90"/>
                                          </p:val>
                                        </p:tav>
                                        <p:tav tm="100000">
                                          <p:val>
                                            <p:fltVal val="0"/>
                                          </p:val>
                                        </p:tav>
                                      </p:tavLst>
                                    </p:anim>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145">
                                          <p:stCondLst>
                                            <p:cond delay="0"/>
                                          </p:stCondLst>
                                        </p:cTn>
                                        <p:tgtEl>
                                          <p:spTgt spid="7"/>
                                        </p:tgtEl>
                                      </p:cBhvr>
                                    </p:animEffect>
                                    <p:anim calcmode="lin" valueType="num">
                                      <p:cBhvr>
                                        <p:cTn id="16" dur="456"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166"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166" tmFilter="0, 0; 0.125,0.2665; 0.25,0.4; 0.375,0.465; 0.5,0.5;  0.625,0.535; 0.75,0.6; 0.875,0.7335; 1,1">
                                          <p:stCondLst>
                                            <p:cond delay="166"/>
                                          </p:stCondLst>
                                        </p:cTn>
                                        <p:tgtEl>
                                          <p:spTgt spid="7"/>
                                        </p:tgtEl>
                                        <p:attrNameLst>
                                          <p:attrName>ppt_y</p:attrName>
                                        </p:attrNameLst>
                                      </p:cBhvr>
                                      <p:tavLst>
                                        <p:tav tm="0" fmla="#ppt_y-sin(pi*$)/9">
                                          <p:val>
                                            <p:fltVal val="0"/>
                                          </p:val>
                                        </p:tav>
                                        <p:tav tm="100000">
                                          <p:val>
                                            <p:fltVal val="1"/>
                                          </p:val>
                                        </p:tav>
                                      </p:tavLst>
                                    </p:anim>
                                    <p:anim calcmode="lin" valueType="num">
                                      <p:cBhvr>
                                        <p:cTn id="19" dur="83" tmFilter="0, 0; 0.125,0.2665; 0.25,0.4; 0.375,0.465; 0.5,0.5;  0.625,0.535; 0.75,0.6; 0.875,0.7335; 1,1">
                                          <p:stCondLst>
                                            <p:cond delay="331"/>
                                          </p:stCondLst>
                                        </p:cTn>
                                        <p:tgtEl>
                                          <p:spTgt spid="7"/>
                                        </p:tgtEl>
                                        <p:attrNameLst>
                                          <p:attrName>ppt_y</p:attrName>
                                        </p:attrNameLst>
                                      </p:cBhvr>
                                      <p:tavLst>
                                        <p:tav tm="0" fmla="#ppt_y-sin(pi*$)/27">
                                          <p:val>
                                            <p:fltVal val="0"/>
                                          </p:val>
                                        </p:tav>
                                        <p:tav tm="100000">
                                          <p:val>
                                            <p:fltVal val="1"/>
                                          </p:val>
                                        </p:tav>
                                      </p:tavLst>
                                    </p:anim>
                                    <p:anim calcmode="lin" valueType="num">
                                      <p:cBhvr>
                                        <p:cTn id="20" dur="41" tmFilter="0, 0; 0.125,0.2665; 0.25,0.4; 0.375,0.465; 0.5,0.5;  0.625,0.535; 0.75,0.6; 0.875,0.7335; 1,1">
                                          <p:stCondLst>
                                            <p:cond delay="414"/>
                                          </p:stCondLst>
                                        </p:cTn>
                                        <p:tgtEl>
                                          <p:spTgt spid="7"/>
                                        </p:tgtEl>
                                        <p:attrNameLst>
                                          <p:attrName>ppt_y</p:attrName>
                                        </p:attrNameLst>
                                      </p:cBhvr>
                                      <p:tavLst>
                                        <p:tav tm="0" fmla="#ppt_y-sin(pi*$)/81">
                                          <p:val>
                                            <p:fltVal val="0"/>
                                          </p:val>
                                        </p:tav>
                                        <p:tav tm="100000">
                                          <p:val>
                                            <p:fltVal val="1"/>
                                          </p:val>
                                        </p:tav>
                                      </p:tavLst>
                                    </p:anim>
                                    <p:animScale>
                                      <p:cBhvr>
                                        <p:cTn id="21" dur="7">
                                          <p:stCondLst>
                                            <p:cond delay="162"/>
                                          </p:stCondLst>
                                        </p:cTn>
                                        <p:tgtEl>
                                          <p:spTgt spid="7"/>
                                        </p:tgtEl>
                                      </p:cBhvr>
                                      <p:to x="100000" y="60000"/>
                                    </p:animScale>
                                    <p:animScale>
                                      <p:cBhvr>
                                        <p:cTn id="22" dur="41" decel="50000">
                                          <p:stCondLst>
                                            <p:cond delay="169"/>
                                          </p:stCondLst>
                                        </p:cTn>
                                        <p:tgtEl>
                                          <p:spTgt spid="7"/>
                                        </p:tgtEl>
                                      </p:cBhvr>
                                      <p:to x="100000" y="100000"/>
                                    </p:animScale>
                                    <p:animScale>
                                      <p:cBhvr>
                                        <p:cTn id="23" dur="7">
                                          <p:stCondLst>
                                            <p:cond delay="328"/>
                                          </p:stCondLst>
                                        </p:cTn>
                                        <p:tgtEl>
                                          <p:spTgt spid="7"/>
                                        </p:tgtEl>
                                      </p:cBhvr>
                                      <p:to x="100000" y="80000"/>
                                    </p:animScale>
                                    <p:animScale>
                                      <p:cBhvr>
                                        <p:cTn id="24" dur="41" decel="50000">
                                          <p:stCondLst>
                                            <p:cond delay="335"/>
                                          </p:stCondLst>
                                        </p:cTn>
                                        <p:tgtEl>
                                          <p:spTgt spid="7"/>
                                        </p:tgtEl>
                                      </p:cBhvr>
                                      <p:to x="100000" y="100000"/>
                                    </p:animScale>
                                    <p:animScale>
                                      <p:cBhvr>
                                        <p:cTn id="25" dur="7">
                                          <p:stCondLst>
                                            <p:cond delay="410"/>
                                          </p:stCondLst>
                                        </p:cTn>
                                        <p:tgtEl>
                                          <p:spTgt spid="7"/>
                                        </p:tgtEl>
                                      </p:cBhvr>
                                      <p:to x="100000" y="90000"/>
                                    </p:animScale>
                                    <p:animScale>
                                      <p:cBhvr>
                                        <p:cTn id="26" dur="41" decel="50000">
                                          <p:stCondLst>
                                            <p:cond delay="417"/>
                                          </p:stCondLst>
                                        </p:cTn>
                                        <p:tgtEl>
                                          <p:spTgt spid="7"/>
                                        </p:tgtEl>
                                      </p:cBhvr>
                                      <p:to x="100000" y="100000"/>
                                    </p:animScale>
                                    <p:animScale>
                                      <p:cBhvr>
                                        <p:cTn id="27" dur="7">
                                          <p:stCondLst>
                                            <p:cond delay="452"/>
                                          </p:stCondLst>
                                        </p:cTn>
                                        <p:tgtEl>
                                          <p:spTgt spid="7"/>
                                        </p:tgtEl>
                                      </p:cBhvr>
                                      <p:to x="100000" y="95000"/>
                                    </p:animScale>
                                    <p:animScale>
                                      <p:cBhvr>
                                        <p:cTn id="28" dur="41" decel="50000">
                                          <p:stCondLst>
                                            <p:cond delay="459"/>
                                          </p:stCondLst>
                                        </p:cTn>
                                        <p:tgtEl>
                                          <p:spTgt spid="7"/>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90"/>
                                          </p:val>
                                        </p:tav>
                                        <p:tav tm="100000">
                                          <p:val>
                                            <p:fltVal val="0"/>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 calcmode="lin" valueType="num">
                                      <p:cBhvr>
                                        <p:cTn id="43" dur="500" fill="hold"/>
                                        <p:tgtEl>
                                          <p:spTgt spid="12"/>
                                        </p:tgtEl>
                                        <p:attrNameLst>
                                          <p:attrName>style.rotation</p:attrName>
                                        </p:attrNameLst>
                                      </p:cBhvr>
                                      <p:tavLst>
                                        <p:tav tm="0">
                                          <p:val>
                                            <p:fltVal val="90"/>
                                          </p:val>
                                        </p:tav>
                                        <p:tav tm="100000">
                                          <p:val>
                                            <p:fltVal val="0"/>
                                          </p:val>
                                        </p:tav>
                                      </p:tavLst>
                                    </p:anim>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145">
                                          <p:stCondLst>
                                            <p:cond delay="0"/>
                                          </p:stCondLst>
                                        </p:cTn>
                                        <p:tgtEl>
                                          <p:spTgt spid="8"/>
                                        </p:tgtEl>
                                      </p:cBhvr>
                                    </p:animEffect>
                                    <p:anim calcmode="lin" valueType="num">
                                      <p:cBhvr>
                                        <p:cTn id="50" dur="456"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1" dur="166"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2" dur="166" tmFilter="0, 0; 0.125,0.2665; 0.25,0.4; 0.375,0.465; 0.5,0.5;  0.625,0.535; 0.75,0.6; 0.875,0.7335; 1,1">
                                          <p:stCondLst>
                                            <p:cond delay="166"/>
                                          </p:stCondLst>
                                        </p:cTn>
                                        <p:tgtEl>
                                          <p:spTgt spid="8"/>
                                        </p:tgtEl>
                                        <p:attrNameLst>
                                          <p:attrName>ppt_y</p:attrName>
                                        </p:attrNameLst>
                                      </p:cBhvr>
                                      <p:tavLst>
                                        <p:tav tm="0" fmla="#ppt_y-sin(pi*$)/9">
                                          <p:val>
                                            <p:fltVal val="0"/>
                                          </p:val>
                                        </p:tav>
                                        <p:tav tm="100000">
                                          <p:val>
                                            <p:fltVal val="1"/>
                                          </p:val>
                                        </p:tav>
                                      </p:tavLst>
                                    </p:anim>
                                    <p:anim calcmode="lin" valueType="num">
                                      <p:cBhvr>
                                        <p:cTn id="53" dur="83" tmFilter="0, 0; 0.125,0.2665; 0.25,0.4; 0.375,0.465; 0.5,0.5;  0.625,0.535; 0.75,0.6; 0.875,0.7335; 1,1">
                                          <p:stCondLst>
                                            <p:cond delay="331"/>
                                          </p:stCondLst>
                                        </p:cTn>
                                        <p:tgtEl>
                                          <p:spTgt spid="8"/>
                                        </p:tgtEl>
                                        <p:attrNameLst>
                                          <p:attrName>ppt_y</p:attrName>
                                        </p:attrNameLst>
                                      </p:cBhvr>
                                      <p:tavLst>
                                        <p:tav tm="0" fmla="#ppt_y-sin(pi*$)/27">
                                          <p:val>
                                            <p:fltVal val="0"/>
                                          </p:val>
                                        </p:tav>
                                        <p:tav tm="100000">
                                          <p:val>
                                            <p:fltVal val="1"/>
                                          </p:val>
                                        </p:tav>
                                      </p:tavLst>
                                    </p:anim>
                                    <p:anim calcmode="lin" valueType="num">
                                      <p:cBhvr>
                                        <p:cTn id="54" dur="41" tmFilter="0, 0; 0.125,0.2665; 0.25,0.4; 0.375,0.465; 0.5,0.5;  0.625,0.535; 0.75,0.6; 0.875,0.7335; 1,1">
                                          <p:stCondLst>
                                            <p:cond delay="414"/>
                                          </p:stCondLst>
                                        </p:cTn>
                                        <p:tgtEl>
                                          <p:spTgt spid="8"/>
                                        </p:tgtEl>
                                        <p:attrNameLst>
                                          <p:attrName>ppt_y</p:attrName>
                                        </p:attrNameLst>
                                      </p:cBhvr>
                                      <p:tavLst>
                                        <p:tav tm="0" fmla="#ppt_y-sin(pi*$)/81">
                                          <p:val>
                                            <p:fltVal val="0"/>
                                          </p:val>
                                        </p:tav>
                                        <p:tav tm="100000">
                                          <p:val>
                                            <p:fltVal val="1"/>
                                          </p:val>
                                        </p:tav>
                                      </p:tavLst>
                                    </p:anim>
                                    <p:animScale>
                                      <p:cBhvr>
                                        <p:cTn id="55" dur="7">
                                          <p:stCondLst>
                                            <p:cond delay="162"/>
                                          </p:stCondLst>
                                        </p:cTn>
                                        <p:tgtEl>
                                          <p:spTgt spid="8"/>
                                        </p:tgtEl>
                                      </p:cBhvr>
                                      <p:to x="100000" y="60000"/>
                                    </p:animScale>
                                    <p:animScale>
                                      <p:cBhvr>
                                        <p:cTn id="56" dur="41" decel="50000">
                                          <p:stCondLst>
                                            <p:cond delay="169"/>
                                          </p:stCondLst>
                                        </p:cTn>
                                        <p:tgtEl>
                                          <p:spTgt spid="8"/>
                                        </p:tgtEl>
                                      </p:cBhvr>
                                      <p:to x="100000" y="100000"/>
                                    </p:animScale>
                                    <p:animScale>
                                      <p:cBhvr>
                                        <p:cTn id="57" dur="7">
                                          <p:stCondLst>
                                            <p:cond delay="328"/>
                                          </p:stCondLst>
                                        </p:cTn>
                                        <p:tgtEl>
                                          <p:spTgt spid="8"/>
                                        </p:tgtEl>
                                      </p:cBhvr>
                                      <p:to x="100000" y="80000"/>
                                    </p:animScale>
                                    <p:animScale>
                                      <p:cBhvr>
                                        <p:cTn id="58" dur="41" decel="50000">
                                          <p:stCondLst>
                                            <p:cond delay="335"/>
                                          </p:stCondLst>
                                        </p:cTn>
                                        <p:tgtEl>
                                          <p:spTgt spid="8"/>
                                        </p:tgtEl>
                                      </p:cBhvr>
                                      <p:to x="100000" y="100000"/>
                                    </p:animScale>
                                    <p:animScale>
                                      <p:cBhvr>
                                        <p:cTn id="59" dur="7">
                                          <p:stCondLst>
                                            <p:cond delay="410"/>
                                          </p:stCondLst>
                                        </p:cTn>
                                        <p:tgtEl>
                                          <p:spTgt spid="8"/>
                                        </p:tgtEl>
                                      </p:cBhvr>
                                      <p:to x="100000" y="90000"/>
                                    </p:animScale>
                                    <p:animScale>
                                      <p:cBhvr>
                                        <p:cTn id="60" dur="41" decel="50000">
                                          <p:stCondLst>
                                            <p:cond delay="417"/>
                                          </p:stCondLst>
                                        </p:cTn>
                                        <p:tgtEl>
                                          <p:spTgt spid="8"/>
                                        </p:tgtEl>
                                      </p:cBhvr>
                                      <p:to x="100000" y="100000"/>
                                    </p:animScale>
                                    <p:animScale>
                                      <p:cBhvr>
                                        <p:cTn id="61" dur="7">
                                          <p:stCondLst>
                                            <p:cond delay="452"/>
                                          </p:stCondLst>
                                        </p:cTn>
                                        <p:tgtEl>
                                          <p:spTgt spid="8"/>
                                        </p:tgtEl>
                                      </p:cBhvr>
                                      <p:to x="100000" y="95000"/>
                                    </p:animScale>
                                    <p:animScale>
                                      <p:cBhvr>
                                        <p:cTn id="62" dur="41" decel="50000">
                                          <p:stCondLst>
                                            <p:cond delay="459"/>
                                          </p:stCondLst>
                                        </p:cTn>
                                        <p:tgtEl>
                                          <p:spTgt spid="8"/>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nodeType="click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90"/>
                                          </p:val>
                                        </p:tav>
                                        <p:tav tm="100000">
                                          <p:val>
                                            <p:fltVal val="0"/>
                                          </p:val>
                                        </p:tav>
                                      </p:tavLst>
                                    </p:anim>
                                    <p:animEffect transition="in" filter="fade">
                                      <p:cBhvr>
                                        <p:cTn id="70" dur="500"/>
                                        <p:tgtEl>
                                          <p:spTgt spid="14"/>
                                        </p:tgtEl>
                                      </p:cBhvr>
                                    </p:animEffec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ppt_w</p:attrName>
                                        </p:attrNameLst>
                                      </p:cBhvr>
                                      <p:tavLst>
                                        <p:tav tm="0">
                                          <p:val>
                                            <p:fltVal val="0"/>
                                          </p:val>
                                        </p:tav>
                                        <p:tav tm="100000">
                                          <p:val>
                                            <p:strVal val="#ppt_w"/>
                                          </p:val>
                                        </p:tav>
                                      </p:tavLst>
                                    </p:anim>
                                    <p:anim calcmode="lin" valueType="num">
                                      <p:cBhvr>
                                        <p:cTn id="76" dur="500" fill="hold"/>
                                        <p:tgtEl>
                                          <p:spTgt spid="13"/>
                                        </p:tgtEl>
                                        <p:attrNameLst>
                                          <p:attrName>ppt_h</p:attrName>
                                        </p:attrNameLst>
                                      </p:cBhvr>
                                      <p:tavLst>
                                        <p:tav tm="0">
                                          <p:val>
                                            <p:fltVal val="0"/>
                                          </p:val>
                                        </p:tav>
                                        <p:tav tm="100000">
                                          <p:val>
                                            <p:strVal val="#ppt_h"/>
                                          </p:val>
                                        </p:tav>
                                      </p:tavLst>
                                    </p:anim>
                                    <p:anim calcmode="lin" valueType="num">
                                      <p:cBhvr>
                                        <p:cTn id="77" dur="500" fill="hold"/>
                                        <p:tgtEl>
                                          <p:spTgt spid="13"/>
                                        </p:tgtEl>
                                        <p:attrNameLst>
                                          <p:attrName>style.rotation</p:attrName>
                                        </p:attrNameLst>
                                      </p:cBhvr>
                                      <p:tavLst>
                                        <p:tav tm="0">
                                          <p:val>
                                            <p:fltVal val="90"/>
                                          </p:val>
                                        </p:tav>
                                        <p:tav tm="100000">
                                          <p:val>
                                            <p:fltVal val="0"/>
                                          </p:val>
                                        </p:tav>
                                      </p:tavLst>
                                    </p:anim>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26" presetClass="entr" presetSubtype="0"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down)">
                                      <p:cBhvr>
                                        <p:cTn id="83" dur="145">
                                          <p:stCondLst>
                                            <p:cond delay="0"/>
                                          </p:stCondLst>
                                        </p:cTn>
                                        <p:tgtEl>
                                          <p:spTgt spid="9"/>
                                        </p:tgtEl>
                                      </p:cBhvr>
                                    </p:animEffect>
                                    <p:anim calcmode="lin" valueType="num">
                                      <p:cBhvr>
                                        <p:cTn id="84"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5"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6"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87"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88"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89" dur="7">
                                          <p:stCondLst>
                                            <p:cond delay="162"/>
                                          </p:stCondLst>
                                        </p:cTn>
                                        <p:tgtEl>
                                          <p:spTgt spid="9"/>
                                        </p:tgtEl>
                                      </p:cBhvr>
                                      <p:to x="100000" y="60000"/>
                                    </p:animScale>
                                    <p:animScale>
                                      <p:cBhvr>
                                        <p:cTn id="90" dur="41" decel="50000">
                                          <p:stCondLst>
                                            <p:cond delay="169"/>
                                          </p:stCondLst>
                                        </p:cTn>
                                        <p:tgtEl>
                                          <p:spTgt spid="9"/>
                                        </p:tgtEl>
                                      </p:cBhvr>
                                      <p:to x="100000" y="100000"/>
                                    </p:animScale>
                                    <p:animScale>
                                      <p:cBhvr>
                                        <p:cTn id="91" dur="7">
                                          <p:stCondLst>
                                            <p:cond delay="328"/>
                                          </p:stCondLst>
                                        </p:cTn>
                                        <p:tgtEl>
                                          <p:spTgt spid="9"/>
                                        </p:tgtEl>
                                      </p:cBhvr>
                                      <p:to x="100000" y="80000"/>
                                    </p:animScale>
                                    <p:animScale>
                                      <p:cBhvr>
                                        <p:cTn id="92" dur="41" decel="50000">
                                          <p:stCondLst>
                                            <p:cond delay="335"/>
                                          </p:stCondLst>
                                        </p:cTn>
                                        <p:tgtEl>
                                          <p:spTgt spid="9"/>
                                        </p:tgtEl>
                                      </p:cBhvr>
                                      <p:to x="100000" y="100000"/>
                                    </p:animScale>
                                    <p:animScale>
                                      <p:cBhvr>
                                        <p:cTn id="93" dur="7">
                                          <p:stCondLst>
                                            <p:cond delay="410"/>
                                          </p:stCondLst>
                                        </p:cTn>
                                        <p:tgtEl>
                                          <p:spTgt spid="9"/>
                                        </p:tgtEl>
                                      </p:cBhvr>
                                      <p:to x="100000" y="90000"/>
                                    </p:animScale>
                                    <p:animScale>
                                      <p:cBhvr>
                                        <p:cTn id="94" dur="41" decel="50000">
                                          <p:stCondLst>
                                            <p:cond delay="417"/>
                                          </p:stCondLst>
                                        </p:cTn>
                                        <p:tgtEl>
                                          <p:spTgt spid="9"/>
                                        </p:tgtEl>
                                      </p:cBhvr>
                                      <p:to x="100000" y="100000"/>
                                    </p:animScale>
                                    <p:animScale>
                                      <p:cBhvr>
                                        <p:cTn id="95" dur="7">
                                          <p:stCondLst>
                                            <p:cond delay="452"/>
                                          </p:stCondLst>
                                        </p:cTn>
                                        <p:tgtEl>
                                          <p:spTgt spid="9"/>
                                        </p:tgtEl>
                                      </p:cBhvr>
                                      <p:to x="100000" y="95000"/>
                                    </p:animScale>
                                    <p:animScale>
                                      <p:cBhvr>
                                        <p:cTn id="96" dur="41" decel="50000">
                                          <p:stCondLst>
                                            <p:cond delay="459"/>
                                          </p:stCondLst>
                                        </p:cTn>
                                        <p:tgtEl>
                                          <p:spTgt spid="9"/>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0"/>
                                        <p:tgtEl>
                                          <p:spTgt spid="15"/>
                                        </p:tgtEl>
                                      </p:cBhvr>
                                    </p:animEffect>
                                    <p:anim calcmode="lin" valueType="num">
                                      <p:cBhvr>
                                        <p:cTn id="102" dur="1000" fill="hold"/>
                                        <p:tgtEl>
                                          <p:spTgt spid="15"/>
                                        </p:tgtEl>
                                        <p:attrNameLst>
                                          <p:attrName>ppt_x</p:attrName>
                                        </p:attrNameLst>
                                      </p:cBhvr>
                                      <p:tavLst>
                                        <p:tav tm="0">
                                          <p:val>
                                            <p:strVal val="#ppt_x"/>
                                          </p:val>
                                        </p:tav>
                                        <p:tav tm="100000">
                                          <p:val>
                                            <p:strVal val="#ppt_x"/>
                                          </p:val>
                                        </p:tav>
                                      </p:tavLst>
                                    </p:anim>
                                    <p:anim calcmode="lin" valueType="num">
                                      <p:cBhvr>
                                        <p:cTn id="10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1000"/>
                                        <p:tgtEl>
                                          <p:spTgt spid="20"/>
                                        </p:tgtEl>
                                      </p:cBhvr>
                                    </p:animEffect>
                                    <p:anim calcmode="lin" valueType="num">
                                      <p:cBhvr>
                                        <p:cTn id="109" dur="1000" fill="hold"/>
                                        <p:tgtEl>
                                          <p:spTgt spid="20"/>
                                        </p:tgtEl>
                                        <p:attrNameLst>
                                          <p:attrName>ppt_x</p:attrName>
                                        </p:attrNameLst>
                                      </p:cBhvr>
                                      <p:tavLst>
                                        <p:tav tm="0">
                                          <p:val>
                                            <p:strVal val="#ppt_x"/>
                                          </p:val>
                                        </p:tav>
                                        <p:tav tm="100000">
                                          <p:val>
                                            <p:strVal val="#ppt_x"/>
                                          </p:val>
                                        </p:tav>
                                      </p:tavLst>
                                    </p:anim>
                                    <p:anim calcmode="lin" valueType="num">
                                      <p:cBhvr>
                                        <p:cTn id="11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nodeType="click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fade">
                                      <p:cBhvr>
                                        <p:cTn id="115" dur="1000"/>
                                        <p:tgtEl>
                                          <p:spTgt spid="16"/>
                                        </p:tgtEl>
                                      </p:cBhvr>
                                    </p:animEffect>
                                    <p:anim calcmode="lin" valueType="num">
                                      <p:cBhvr>
                                        <p:cTn id="116" dur="1000" fill="hold"/>
                                        <p:tgtEl>
                                          <p:spTgt spid="16"/>
                                        </p:tgtEl>
                                        <p:attrNameLst>
                                          <p:attrName>ppt_x</p:attrName>
                                        </p:attrNameLst>
                                      </p:cBhvr>
                                      <p:tavLst>
                                        <p:tav tm="0">
                                          <p:val>
                                            <p:strVal val="#ppt_x"/>
                                          </p:val>
                                        </p:tav>
                                        <p:tav tm="100000">
                                          <p:val>
                                            <p:strVal val="#ppt_x"/>
                                          </p:val>
                                        </p:tav>
                                      </p:tavLst>
                                    </p:anim>
                                    <p:anim calcmode="lin" valueType="num">
                                      <p:cBhvr>
                                        <p:cTn id="1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2" presetClass="entr" presetSubtype="0" fill="hold" grpId="0" nodeType="click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1000"/>
                                        <p:tgtEl>
                                          <p:spTgt spid="21"/>
                                        </p:tgtEl>
                                      </p:cBhvr>
                                    </p:animEffect>
                                    <p:anim calcmode="lin" valueType="num">
                                      <p:cBhvr>
                                        <p:cTn id="123" dur="1000" fill="hold"/>
                                        <p:tgtEl>
                                          <p:spTgt spid="21"/>
                                        </p:tgtEl>
                                        <p:attrNameLst>
                                          <p:attrName>ppt_x</p:attrName>
                                        </p:attrNameLst>
                                      </p:cBhvr>
                                      <p:tavLst>
                                        <p:tav tm="0">
                                          <p:val>
                                            <p:strVal val="#ppt_x"/>
                                          </p:val>
                                        </p:tav>
                                        <p:tav tm="100000">
                                          <p:val>
                                            <p:strVal val="#ppt_x"/>
                                          </p:val>
                                        </p:tav>
                                      </p:tavLst>
                                    </p:anim>
                                    <p:anim calcmode="lin" valueType="num">
                                      <p:cBhvr>
                                        <p:cTn id="1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42" presetClass="entr" presetSubtype="0" fill="hold" nodeType="clickEffect">
                                  <p:stCondLst>
                                    <p:cond delay="0"/>
                                  </p:stCondLst>
                                  <p:childTnLst>
                                    <p:set>
                                      <p:cBhvr>
                                        <p:cTn id="128" dur="1" fill="hold">
                                          <p:stCondLst>
                                            <p:cond delay="0"/>
                                          </p:stCondLst>
                                        </p:cTn>
                                        <p:tgtEl>
                                          <p:spTgt spid="17"/>
                                        </p:tgtEl>
                                        <p:attrNameLst>
                                          <p:attrName>style.visibility</p:attrName>
                                        </p:attrNameLst>
                                      </p:cBhvr>
                                      <p:to>
                                        <p:strVal val="visible"/>
                                      </p:to>
                                    </p:set>
                                    <p:animEffect transition="in" filter="fade">
                                      <p:cBhvr>
                                        <p:cTn id="129" dur="1000"/>
                                        <p:tgtEl>
                                          <p:spTgt spid="17"/>
                                        </p:tgtEl>
                                      </p:cBhvr>
                                    </p:animEffect>
                                    <p:anim calcmode="lin" valueType="num">
                                      <p:cBhvr>
                                        <p:cTn id="130" dur="1000" fill="hold"/>
                                        <p:tgtEl>
                                          <p:spTgt spid="17"/>
                                        </p:tgtEl>
                                        <p:attrNameLst>
                                          <p:attrName>ppt_x</p:attrName>
                                        </p:attrNameLst>
                                      </p:cBhvr>
                                      <p:tavLst>
                                        <p:tav tm="0">
                                          <p:val>
                                            <p:strVal val="#ppt_x"/>
                                          </p:val>
                                        </p:tav>
                                        <p:tav tm="100000">
                                          <p:val>
                                            <p:strVal val="#ppt_x"/>
                                          </p:val>
                                        </p:tav>
                                      </p:tavLst>
                                    </p:anim>
                                    <p:anim calcmode="lin" valueType="num">
                                      <p:cBhvr>
                                        <p:cTn id="13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22"/>
                                        </p:tgtEl>
                                        <p:attrNameLst>
                                          <p:attrName>style.visibility</p:attrName>
                                        </p:attrNameLst>
                                      </p:cBhvr>
                                      <p:to>
                                        <p:strVal val="visible"/>
                                      </p:to>
                                    </p:set>
                                    <p:animEffect transition="in" filter="fade">
                                      <p:cBhvr>
                                        <p:cTn id="136" dur="1000"/>
                                        <p:tgtEl>
                                          <p:spTgt spid="22"/>
                                        </p:tgtEl>
                                      </p:cBhvr>
                                    </p:animEffect>
                                    <p:anim calcmode="lin" valueType="num">
                                      <p:cBhvr>
                                        <p:cTn id="137" dur="1000" fill="hold"/>
                                        <p:tgtEl>
                                          <p:spTgt spid="22"/>
                                        </p:tgtEl>
                                        <p:attrNameLst>
                                          <p:attrName>ppt_x</p:attrName>
                                        </p:attrNameLst>
                                      </p:cBhvr>
                                      <p:tavLst>
                                        <p:tav tm="0">
                                          <p:val>
                                            <p:strVal val="#ppt_x"/>
                                          </p:val>
                                        </p:tav>
                                        <p:tav tm="100000">
                                          <p:val>
                                            <p:strVal val="#ppt_x"/>
                                          </p:val>
                                        </p:tav>
                                      </p:tavLst>
                                    </p:anim>
                                    <p:anim calcmode="lin" valueType="num">
                                      <p:cBhvr>
                                        <p:cTn id="13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18"/>
                                        </p:tgtEl>
                                        <p:attrNameLst>
                                          <p:attrName>style.visibility</p:attrName>
                                        </p:attrNameLst>
                                      </p:cBhvr>
                                      <p:to>
                                        <p:strVal val="visible"/>
                                      </p:to>
                                    </p:set>
                                    <p:animEffect transition="in" filter="fade">
                                      <p:cBhvr>
                                        <p:cTn id="143" dur="1000"/>
                                        <p:tgtEl>
                                          <p:spTgt spid="18"/>
                                        </p:tgtEl>
                                      </p:cBhvr>
                                    </p:animEffect>
                                    <p:anim calcmode="lin" valueType="num">
                                      <p:cBhvr>
                                        <p:cTn id="144" dur="1000" fill="hold"/>
                                        <p:tgtEl>
                                          <p:spTgt spid="18"/>
                                        </p:tgtEl>
                                        <p:attrNameLst>
                                          <p:attrName>ppt_x</p:attrName>
                                        </p:attrNameLst>
                                      </p:cBhvr>
                                      <p:tavLst>
                                        <p:tav tm="0">
                                          <p:val>
                                            <p:strVal val="#ppt_x"/>
                                          </p:val>
                                        </p:tav>
                                        <p:tav tm="100000">
                                          <p:val>
                                            <p:strVal val="#ppt_x"/>
                                          </p:val>
                                        </p:tav>
                                      </p:tavLst>
                                    </p:anim>
                                    <p:anim calcmode="lin" valueType="num">
                                      <p:cBhvr>
                                        <p:cTn id="1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23"/>
                                        </p:tgtEl>
                                        <p:attrNameLst>
                                          <p:attrName>style.visibility</p:attrName>
                                        </p:attrNameLst>
                                      </p:cBhvr>
                                      <p:to>
                                        <p:strVal val="visible"/>
                                      </p:to>
                                    </p:set>
                                    <p:animEffect transition="in" filter="fade">
                                      <p:cBhvr>
                                        <p:cTn id="150" dur="1000"/>
                                        <p:tgtEl>
                                          <p:spTgt spid="23"/>
                                        </p:tgtEl>
                                      </p:cBhvr>
                                    </p:animEffect>
                                    <p:anim calcmode="lin" valueType="num">
                                      <p:cBhvr>
                                        <p:cTn id="151" dur="1000" fill="hold"/>
                                        <p:tgtEl>
                                          <p:spTgt spid="23"/>
                                        </p:tgtEl>
                                        <p:attrNameLst>
                                          <p:attrName>ppt_x</p:attrName>
                                        </p:attrNameLst>
                                      </p:cBhvr>
                                      <p:tavLst>
                                        <p:tav tm="0">
                                          <p:val>
                                            <p:strVal val="#ppt_x"/>
                                          </p:val>
                                        </p:tav>
                                        <p:tav tm="100000">
                                          <p:val>
                                            <p:strVal val="#ppt_x"/>
                                          </p:val>
                                        </p:tav>
                                      </p:tavLst>
                                    </p:anim>
                                    <p:anim calcmode="lin" valueType="num">
                                      <p:cBhvr>
                                        <p:cTn id="15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97956" y="-761551"/>
            <a:ext cx="6742124" cy="583837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7739" b="-7739"/>
              </a:stretch>
            </a:blipFill>
            <a:ln cap="sq">
              <a:noFill/>
              <a:prstDash val="solid"/>
              <a:miter/>
            </a:ln>
          </p:spPr>
        </p:sp>
      </p:grpSp>
      <p:grpSp>
        <p:nvGrpSpPr>
          <p:cNvPr id="4" name="Group 4"/>
          <p:cNvGrpSpPr/>
          <p:nvPr/>
        </p:nvGrpSpPr>
        <p:grpSpPr>
          <a:xfrm>
            <a:off x="2497956" y="5389840"/>
            <a:ext cx="6742124" cy="583837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337" r="-2337"/>
              </a:stretch>
            </a:blipFill>
            <a:ln cap="sq">
              <a:noFill/>
              <a:prstDash val="solid"/>
              <a:miter/>
            </a:ln>
          </p:spPr>
          <p:txBody>
            <a:bodyPr/>
            <a:lstStyle/>
            <a:p>
              <a:endParaRPr lang="en-GB" dirty="0"/>
            </a:p>
          </p:txBody>
        </p:sp>
      </p:grpSp>
      <p:grpSp>
        <p:nvGrpSpPr>
          <p:cNvPr id="6" name="Group 6"/>
          <p:cNvGrpSpPr/>
          <p:nvPr/>
        </p:nvGrpSpPr>
        <p:grpSpPr>
          <a:xfrm>
            <a:off x="-3641602" y="2470652"/>
            <a:ext cx="7782067" cy="5838376"/>
            <a:chOff x="0" y="0"/>
            <a:chExt cx="4942987" cy="3708400"/>
          </a:xfrm>
        </p:grpSpPr>
        <p:sp>
          <p:nvSpPr>
            <p:cNvPr id="7" name="Freeform 7"/>
            <p:cNvSpPr/>
            <p:nvPr/>
          </p:nvSpPr>
          <p:spPr>
            <a:xfrm>
              <a:off x="0" y="0"/>
              <a:ext cx="4942987" cy="3708400"/>
            </a:xfrm>
            <a:custGeom>
              <a:avLst/>
              <a:gdLst/>
              <a:ahLst/>
              <a:cxnLst/>
              <a:rect l="l" t="t" r="r" b="b"/>
              <a:pathLst>
                <a:path w="4942987" h="3708400">
                  <a:moveTo>
                    <a:pt x="3707240" y="0"/>
                  </a:moveTo>
                  <a:lnTo>
                    <a:pt x="1235747" y="0"/>
                  </a:lnTo>
                  <a:lnTo>
                    <a:pt x="0" y="1854200"/>
                  </a:lnTo>
                  <a:lnTo>
                    <a:pt x="1235747" y="3708400"/>
                  </a:lnTo>
                  <a:lnTo>
                    <a:pt x="3707241" y="3708400"/>
                  </a:lnTo>
                  <a:lnTo>
                    <a:pt x="4942987" y="1854200"/>
                  </a:lnTo>
                  <a:close/>
                </a:path>
              </a:pathLst>
            </a:custGeom>
            <a:blipFill>
              <a:blip r:embed="rId4"/>
              <a:stretch>
                <a:fillRect t="-50150" b="-50150"/>
              </a:stretch>
            </a:blipFill>
            <a:ln cap="sq">
              <a:noFill/>
              <a:prstDash val="solid"/>
              <a:miter/>
            </a:ln>
          </p:spPr>
        </p:sp>
      </p:grpSp>
      <p:sp>
        <p:nvSpPr>
          <p:cNvPr id="8" name="Freeform 8"/>
          <p:cNvSpPr/>
          <p:nvPr/>
        </p:nvSpPr>
        <p:spPr>
          <a:xfrm rot="7221679">
            <a:off x="-87955" y="8370039"/>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7221679">
            <a:off x="-242648" y="-420709"/>
            <a:ext cx="2898563" cy="2508574"/>
          </a:xfrm>
          <a:custGeom>
            <a:avLst/>
            <a:gdLst/>
            <a:ahLst/>
            <a:cxnLst/>
            <a:rect l="l" t="t" r="r" b="b"/>
            <a:pathLst>
              <a:path w="2898563" h="2508574">
                <a:moveTo>
                  <a:pt x="0" y="0"/>
                </a:moveTo>
                <a:lnTo>
                  <a:pt x="2898563" y="0"/>
                </a:lnTo>
                <a:lnTo>
                  <a:pt x="2898563"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3578320">
            <a:off x="2164129" y="7062311"/>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11" name="Freeform 11"/>
          <p:cNvSpPr/>
          <p:nvPr/>
        </p:nvSpPr>
        <p:spPr>
          <a:xfrm rot="-3578320">
            <a:off x="2009436" y="-1728437"/>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3578320">
            <a:off x="2178543" y="9697524"/>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3578320">
            <a:off x="2023851" y="906776"/>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0524432" y="833578"/>
            <a:ext cx="1194666" cy="979626"/>
          </a:xfrm>
          <a:custGeom>
            <a:avLst/>
            <a:gdLst/>
            <a:ahLst/>
            <a:cxnLst/>
            <a:rect l="l" t="t" r="r" b="b"/>
            <a:pathLst>
              <a:path w="1194666" h="979626">
                <a:moveTo>
                  <a:pt x="0" y="0"/>
                </a:moveTo>
                <a:lnTo>
                  <a:pt x="1194666" y="0"/>
                </a:lnTo>
                <a:lnTo>
                  <a:pt x="1194666" y="979627"/>
                </a:lnTo>
                <a:lnTo>
                  <a:pt x="0" y="97962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9144000" y="2238465"/>
            <a:ext cx="8115300" cy="1192989"/>
          </a:xfrm>
          <a:prstGeom prst="rect">
            <a:avLst/>
          </a:prstGeom>
        </p:spPr>
        <p:txBody>
          <a:bodyPr lIns="0" tIns="0" rIns="0" bIns="0" rtlCol="0" anchor="t">
            <a:spAutoFit/>
          </a:bodyPr>
          <a:lstStyle/>
          <a:p>
            <a:pPr marL="0" lvl="1" indent="0" algn="ctr">
              <a:lnSpc>
                <a:spcPts val="8780"/>
              </a:lnSpc>
            </a:pPr>
            <a:r>
              <a:rPr lang="en-US" sz="9543" b="1" spc="267">
                <a:solidFill>
                  <a:srgbClr val="4F6A92"/>
                </a:solidFill>
                <a:latin typeface="Barlow SemiCondensed Bold"/>
                <a:ea typeface="Barlow SemiCondensed Bold"/>
                <a:cs typeface="Barlow SemiCondensed Bold"/>
                <a:sym typeface="Barlow SemiCondensed Bold"/>
              </a:rPr>
              <a:t> INTRODUCTION</a:t>
            </a:r>
          </a:p>
        </p:txBody>
      </p:sp>
      <p:sp>
        <p:nvSpPr>
          <p:cNvPr id="16" name="TextBox 16"/>
          <p:cNvSpPr txBox="1"/>
          <p:nvPr/>
        </p:nvSpPr>
        <p:spPr>
          <a:xfrm>
            <a:off x="9372740" y="3881332"/>
            <a:ext cx="7886560" cy="4427695"/>
          </a:xfrm>
          <a:prstGeom prst="rect">
            <a:avLst/>
          </a:prstGeom>
        </p:spPr>
        <p:txBody>
          <a:bodyPr lIns="0" tIns="0" rIns="0" bIns="0" rtlCol="0" anchor="t">
            <a:spAutoFit/>
          </a:bodyPr>
          <a:lstStyle/>
          <a:p>
            <a:pPr algn="ctr">
              <a:lnSpc>
                <a:spcPts val="3905"/>
              </a:lnSpc>
            </a:pPr>
            <a:r>
              <a:rPr lang="en-US" sz="3650" spc="102">
                <a:solidFill>
                  <a:srgbClr val="4F6A92"/>
                </a:solidFill>
                <a:latin typeface="Barlow Condensed"/>
                <a:ea typeface="Barlow Condensed"/>
                <a:cs typeface="Barlow Condensed"/>
                <a:sym typeface="Barlow Condensed"/>
              </a:rPr>
              <a:t> Contexte :</a:t>
            </a:r>
          </a:p>
          <a:p>
            <a:pPr algn="ctr">
              <a:lnSpc>
                <a:spcPts val="3905"/>
              </a:lnSpc>
            </a:pPr>
            <a:endParaRPr lang="en-US" sz="3650" spc="102">
              <a:solidFill>
                <a:srgbClr val="4F6A92"/>
              </a:solidFill>
              <a:latin typeface="Barlow Condensed"/>
              <a:ea typeface="Barlow Condensed"/>
              <a:cs typeface="Barlow Condensed"/>
              <a:sym typeface="Barlow Condensed"/>
            </a:endParaRPr>
          </a:p>
          <a:p>
            <a:pPr algn="ctr">
              <a:lnSpc>
                <a:spcPts val="3905"/>
              </a:lnSpc>
            </a:pPr>
            <a:r>
              <a:rPr lang="en-US" sz="3650" spc="102">
                <a:solidFill>
                  <a:srgbClr val="4F6A92"/>
                </a:solidFill>
                <a:latin typeface="Barlow Condensed"/>
                <a:ea typeface="Barlow Condensed"/>
                <a:cs typeface="Barlow Condensed"/>
                <a:sym typeface="Barlow Condensed"/>
              </a:rPr>
              <a:t> Les cabinets médicaux font face à des défis liés à la gestion des rendez-vous, des dossiers patients et des tâches administratives. MediCab est une solution moderne conçue pour répondre à ces besoins.</a:t>
            </a:r>
          </a:p>
          <a:p>
            <a:pPr algn="ctr">
              <a:lnSpc>
                <a:spcPts val="3905"/>
              </a:lnSpc>
            </a:pPr>
            <a:endParaRPr lang="en-US" sz="3650" spc="102">
              <a:solidFill>
                <a:srgbClr val="4F6A92"/>
              </a:solidFill>
              <a:latin typeface="Barlow Condensed"/>
              <a:ea typeface="Barlow Condensed"/>
              <a:cs typeface="Barlow Condensed"/>
              <a:sym typeface="Barlow Condensed"/>
            </a:endParaRPr>
          </a:p>
          <a:p>
            <a:pPr marL="0" lvl="1" indent="0" algn="ctr">
              <a:lnSpc>
                <a:spcPts val="3905"/>
              </a:lnSpc>
              <a:spcBef>
                <a:spcPct val="0"/>
              </a:spcBef>
            </a:pPr>
            <a:endParaRPr lang="en-US" sz="3650" spc="102">
              <a:solidFill>
                <a:srgbClr val="4F6A92"/>
              </a:solidFill>
              <a:latin typeface="Barlow Condensed"/>
              <a:ea typeface="Barlow Condensed"/>
              <a:cs typeface="Barlow Condensed"/>
              <a:sym typeface="Barlow Condensed"/>
            </a:endParaRPr>
          </a:p>
        </p:txBody>
      </p:sp>
      <p:sp>
        <p:nvSpPr>
          <p:cNvPr id="17" name="TextBox 17"/>
          <p:cNvSpPr txBox="1"/>
          <p:nvPr/>
        </p:nvSpPr>
        <p:spPr>
          <a:xfrm>
            <a:off x="10104126" y="8760695"/>
            <a:ext cx="6675876" cy="1033310"/>
          </a:xfrm>
          <a:prstGeom prst="rect">
            <a:avLst/>
          </a:prstGeom>
        </p:spPr>
        <p:txBody>
          <a:bodyPr lIns="0" tIns="0" rIns="0" bIns="0" rtlCol="0" anchor="t">
            <a:spAutoFit/>
          </a:bodyPr>
          <a:lstStyle/>
          <a:p>
            <a:pPr marL="0" lvl="1" indent="0" algn="ctr">
              <a:lnSpc>
                <a:spcPts val="4002"/>
              </a:lnSpc>
              <a:spcBef>
                <a:spcPct val="0"/>
              </a:spcBef>
            </a:pPr>
            <a:r>
              <a:rPr lang="en-US" sz="3740" b="1" spc="104">
                <a:solidFill>
                  <a:srgbClr val="4F6A92"/>
                </a:solidFill>
                <a:latin typeface="Barlow Condensed Medium"/>
                <a:ea typeface="Barlow Condensed Medium"/>
                <a:cs typeface="Barlow Condensed Medium"/>
                <a:sym typeface="Barlow Condensed Medium"/>
              </a:rPr>
              <a:t> Public cible : Médecins, secrétaires médicales, cliniques privées.</a:t>
            </a:r>
          </a:p>
        </p:txBody>
      </p:sp>
      <p:sp>
        <p:nvSpPr>
          <p:cNvPr id="18" name="TextBox 18"/>
          <p:cNvSpPr txBox="1"/>
          <p:nvPr/>
        </p:nvSpPr>
        <p:spPr>
          <a:xfrm>
            <a:off x="12319540" y="418024"/>
            <a:ext cx="2872839" cy="1395181"/>
          </a:xfrm>
          <a:prstGeom prst="rect">
            <a:avLst/>
          </a:prstGeom>
        </p:spPr>
        <p:txBody>
          <a:bodyPr lIns="0" tIns="0" rIns="0" bIns="0" rtlCol="0" anchor="t">
            <a:spAutoFit/>
          </a:bodyPr>
          <a:lstStyle/>
          <a:p>
            <a:pPr marL="0" lvl="1" indent="0" algn="l">
              <a:lnSpc>
                <a:spcPts val="5413"/>
              </a:lnSpc>
              <a:spcBef>
                <a:spcPct val="0"/>
              </a:spcBef>
            </a:pPr>
            <a:r>
              <a:rPr lang="en-US" sz="5059" spc="141">
                <a:solidFill>
                  <a:srgbClr val="4F6A92"/>
                </a:solidFill>
                <a:latin typeface="Barlow Condensed"/>
                <a:ea typeface="Barlow Condensed"/>
                <a:cs typeface="Barlow Condensed"/>
                <a:sym typeface="Barlow Condensed"/>
              </a:rPr>
              <a:t> CabManager </a:t>
            </a: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90"/>
                                          </p:val>
                                        </p:tav>
                                        <p:tav tm="100000">
                                          <p:val>
                                            <p:fltVal val="0"/>
                                          </p:val>
                                        </p:tav>
                                      </p:tavLst>
                                    </p:anim>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 calcmode="lin" valueType="num">
                                      <p:cBhvr>
                                        <p:cTn id="17" dur="500" fill="hold"/>
                                        <p:tgtEl>
                                          <p:spTgt spid="10"/>
                                        </p:tgtEl>
                                        <p:attrNameLst>
                                          <p:attrName>style.rotation</p:attrName>
                                        </p:attrNameLst>
                                      </p:cBhvr>
                                      <p:tavLst>
                                        <p:tav tm="0">
                                          <p:val>
                                            <p:fltVal val="90"/>
                                          </p:val>
                                        </p:tav>
                                        <p:tav tm="100000">
                                          <p:val>
                                            <p:fltVal val="0"/>
                                          </p:val>
                                        </p:tav>
                                      </p:tavLst>
                                    </p:anim>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90"/>
                                          </p:val>
                                        </p:tav>
                                        <p:tav tm="100000">
                                          <p:val>
                                            <p:fltVal val="0"/>
                                          </p:val>
                                        </p:tav>
                                      </p:tavLst>
                                    </p:anim>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F6A92"/>
        </a:solidFill>
        <a:effectLst/>
      </p:bgPr>
    </p:bg>
    <p:spTree>
      <p:nvGrpSpPr>
        <p:cNvPr id="1" name=""/>
        <p:cNvGrpSpPr/>
        <p:nvPr/>
      </p:nvGrpSpPr>
      <p:grpSpPr>
        <a:xfrm>
          <a:off x="0" y="0"/>
          <a:ext cx="0" cy="0"/>
          <a:chOff x="0" y="0"/>
          <a:chExt cx="0" cy="0"/>
        </a:xfrm>
      </p:grpSpPr>
      <p:sp>
        <p:nvSpPr>
          <p:cNvPr id="2" name="Freeform 2"/>
          <p:cNvSpPr/>
          <p:nvPr/>
        </p:nvSpPr>
        <p:spPr>
          <a:xfrm rot="7221679">
            <a:off x="14253766" y="3787628"/>
            <a:ext cx="2898563" cy="2508574"/>
          </a:xfrm>
          <a:custGeom>
            <a:avLst/>
            <a:gdLst/>
            <a:ahLst/>
            <a:cxnLst/>
            <a:rect l="l" t="t" r="r" b="b"/>
            <a:pathLst>
              <a:path w="2898563" h="2508574">
                <a:moveTo>
                  <a:pt x="0" y="0"/>
                </a:moveTo>
                <a:lnTo>
                  <a:pt x="2898563" y="0"/>
                </a:lnTo>
                <a:lnTo>
                  <a:pt x="2898563"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578320">
            <a:off x="16505850" y="2479900"/>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3578320">
            <a:off x="16520265" y="5115113"/>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0517176" y="-783984"/>
            <a:ext cx="6742124" cy="5838376"/>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8"/>
              <a:stretch>
                <a:fillRect t="-7739" b="-7739"/>
              </a:stretch>
            </a:blipFill>
            <a:ln cap="sq">
              <a:noFill/>
              <a:prstDash val="solid"/>
              <a:miter/>
            </a:ln>
          </p:spPr>
        </p:sp>
      </p:grpSp>
      <p:sp>
        <p:nvSpPr>
          <p:cNvPr id="7" name="Freeform 7"/>
          <p:cNvSpPr/>
          <p:nvPr/>
        </p:nvSpPr>
        <p:spPr>
          <a:xfrm rot="-3578320">
            <a:off x="9510285" y="-1010086"/>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0517176" y="5232609"/>
            <a:ext cx="6742124" cy="5838376"/>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9"/>
              <a:stretch>
                <a:fillRect l="-15685" r="-15685"/>
              </a:stretch>
            </a:blipFill>
            <a:ln cap="sq">
              <a:noFill/>
              <a:prstDash val="solid"/>
              <a:miter/>
            </a:ln>
          </p:spPr>
        </p:sp>
      </p:grpSp>
      <p:sp>
        <p:nvSpPr>
          <p:cNvPr id="10" name="Freeform 10"/>
          <p:cNvSpPr/>
          <p:nvPr/>
        </p:nvSpPr>
        <p:spPr>
          <a:xfrm rot="7221679">
            <a:off x="9509528" y="6255403"/>
            <a:ext cx="2898563" cy="2508574"/>
          </a:xfrm>
          <a:custGeom>
            <a:avLst/>
            <a:gdLst/>
            <a:ahLst/>
            <a:cxnLst/>
            <a:rect l="l" t="t" r="r" b="b"/>
            <a:pathLst>
              <a:path w="2898563" h="2508574">
                <a:moveTo>
                  <a:pt x="0" y="0"/>
                </a:moveTo>
                <a:lnTo>
                  <a:pt x="2898563" y="0"/>
                </a:lnTo>
                <a:lnTo>
                  <a:pt x="2898563" y="2508575"/>
                </a:lnTo>
                <a:lnTo>
                  <a:pt x="0" y="250857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rot="-3578320">
            <a:off x="9510285" y="8891922"/>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409130" y="1696623"/>
            <a:ext cx="7595166" cy="1918846"/>
          </a:xfrm>
          <a:prstGeom prst="rect">
            <a:avLst/>
          </a:prstGeom>
        </p:spPr>
        <p:txBody>
          <a:bodyPr lIns="0" tIns="0" rIns="0" bIns="0" rtlCol="0" anchor="t">
            <a:spAutoFit/>
          </a:bodyPr>
          <a:lstStyle/>
          <a:p>
            <a:pPr marL="0" lvl="1" indent="0" algn="ctr">
              <a:lnSpc>
                <a:spcPts val="7276"/>
              </a:lnSpc>
            </a:pPr>
            <a:r>
              <a:rPr lang="en-US" sz="7909" b="1" spc="221">
                <a:solidFill>
                  <a:srgbClr val="FFFFFF"/>
                </a:solidFill>
                <a:latin typeface="Barlow SemiCondensed Bold"/>
                <a:ea typeface="Barlow SemiCondensed Bold"/>
                <a:cs typeface="Barlow SemiCondensed Bold"/>
                <a:sym typeface="Barlow SemiCondensed Bold"/>
              </a:rPr>
              <a:t> OBJECTIFS DE L'APPLICATION</a:t>
            </a:r>
          </a:p>
        </p:txBody>
      </p:sp>
      <p:sp>
        <p:nvSpPr>
          <p:cNvPr id="13" name="TextBox 13"/>
          <p:cNvSpPr txBox="1"/>
          <p:nvPr/>
        </p:nvSpPr>
        <p:spPr>
          <a:xfrm>
            <a:off x="2661458" y="3944685"/>
            <a:ext cx="5100622" cy="538908"/>
          </a:xfrm>
          <a:prstGeom prst="rect">
            <a:avLst/>
          </a:prstGeom>
        </p:spPr>
        <p:txBody>
          <a:bodyPr lIns="0" tIns="0" rIns="0" bIns="0" rtlCol="0" anchor="t">
            <a:spAutoFit/>
          </a:bodyPr>
          <a:lstStyle/>
          <a:p>
            <a:pPr marL="0" lvl="1" indent="0" algn="ctr">
              <a:lnSpc>
                <a:spcPts val="4060"/>
              </a:lnSpc>
              <a:spcBef>
                <a:spcPct val="0"/>
              </a:spcBef>
            </a:pPr>
            <a:r>
              <a:rPr lang="en-US" sz="3795" b="1" spc="106">
                <a:solidFill>
                  <a:srgbClr val="FFFFFF"/>
                </a:solidFill>
                <a:latin typeface="Barlow SemiCondensed Bold"/>
                <a:ea typeface="Barlow SemiCondensed Bold"/>
                <a:cs typeface="Barlow SemiCondensed Bold"/>
                <a:sym typeface="Barlow SemiCondensed Bold"/>
              </a:rPr>
              <a:t>  Planification</a:t>
            </a:r>
          </a:p>
        </p:txBody>
      </p:sp>
      <p:sp>
        <p:nvSpPr>
          <p:cNvPr id="14" name="TextBox 14"/>
          <p:cNvSpPr txBox="1"/>
          <p:nvPr/>
        </p:nvSpPr>
        <p:spPr>
          <a:xfrm>
            <a:off x="2661458" y="6121594"/>
            <a:ext cx="5100622" cy="538908"/>
          </a:xfrm>
          <a:prstGeom prst="rect">
            <a:avLst/>
          </a:prstGeom>
        </p:spPr>
        <p:txBody>
          <a:bodyPr lIns="0" tIns="0" rIns="0" bIns="0" rtlCol="0" anchor="t">
            <a:spAutoFit/>
          </a:bodyPr>
          <a:lstStyle/>
          <a:p>
            <a:pPr marL="0" lvl="1" indent="0" algn="ctr">
              <a:lnSpc>
                <a:spcPts val="4060"/>
              </a:lnSpc>
              <a:spcBef>
                <a:spcPct val="0"/>
              </a:spcBef>
            </a:pPr>
            <a:r>
              <a:rPr lang="en-US" sz="3795" b="1" spc="106">
                <a:solidFill>
                  <a:srgbClr val="FFFFFF"/>
                </a:solidFill>
                <a:latin typeface="Barlow SemiCondensed Bold"/>
                <a:ea typeface="Barlow SemiCondensed Bold"/>
                <a:cs typeface="Barlow SemiCondensed Bold"/>
                <a:sym typeface="Barlow SemiCondensed Bold"/>
              </a:rPr>
              <a:t> Archivage</a:t>
            </a:r>
          </a:p>
        </p:txBody>
      </p:sp>
      <p:sp>
        <p:nvSpPr>
          <p:cNvPr id="15" name="TextBox 15"/>
          <p:cNvSpPr txBox="1"/>
          <p:nvPr/>
        </p:nvSpPr>
        <p:spPr>
          <a:xfrm>
            <a:off x="2661458" y="8009999"/>
            <a:ext cx="5100622" cy="538908"/>
          </a:xfrm>
          <a:prstGeom prst="rect">
            <a:avLst/>
          </a:prstGeom>
        </p:spPr>
        <p:txBody>
          <a:bodyPr lIns="0" tIns="0" rIns="0" bIns="0" rtlCol="0" anchor="t">
            <a:spAutoFit/>
          </a:bodyPr>
          <a:lstStyle/>
          <a:p>
            <a:pPr marL="0" lvl="1" indent="0" algn="ctr">
              <a:lnSpc>
                <a:spcPts val="4060"/>
              </a:lnSpc>
              <a:spcBef>
                <a:spcPct val="0"/>
              </a:spcBef>
            </a:pPr>
            <a:r>
              <a:rPr lang="en-US" sz="3795" b="1" spc="106">
                <a:solidFill>
                  <a:srgbClr val="FFFFFF"/>
                </a:solidFill>
                <a:latin typeface="Barlow SemiCondensed Bold"/>
                <a:ea typeface="Barlow SemiCondensed Bold"/>
                <a:cs typeface="Barlow SemiCondensed Bold"/>
                <a:sym typeface="Barlow SemiCondensed Bold"/>
              </a:rPr>
              <a:t> Ergonomie</a:t>
            </a:r>
          </a:p>
        </p:txBody>
      </p:sp>
      <p:sp>
        <p:nvSpPr>
          <p:cNvPr id="16" name="TextBox 16"/>
          <p:cNvSpPr txBox="1"/>
          <p:nvPr/>
        </p:nvSpPr>
        <p:spPr>
          <a:xfrm>
            <a:off x="2259453" y="4633304"/>
            <a:ext cx="5904632" cy="1738694"/>
          </a:xfrm>
          <a:prstGeom prst="rect">
            <a:avLst/>
          </a:prstGeom>
        </p:spPr>
        <p:txBody>
          <a:bodyPr lIns="0" tIns="0" rIns="0" bIns="0" rtlCol="0" anchor="t">
            <a:spAutoFit/>
          </a:bodyPr>
          <a:lstStyle/>
          <a:p>
            <a:pPr algn="ctr">
              <a:lnSpc>
                <a:spcPts val="3419"/>
              </a:lnSpc>
            </a:pPr>
            <a:r>
              <a:rPr lang="en-US" sz="3196" spc="89">
                <a:solidFill>
                  <a:srgbClr val="AECCE7"/>
                </a:solidFill>
                <a:latin typeface="Barlow Condensed"/>
                <a:ea typeface="Barlow Condensed"/>
                <a:cs typeface="Barlow Condensed"/>
                <a:sym typeface="Barlow Condensed"/>
              </a:rPr>
              <a:t> Automatiser la gestion des rendez-vous pour réduire les erreurs et les oublis.</a:t>
            </a:r>
          </a:p>
          <a:p>
            <a:pPr marL="0" lvl="1" indent="0" algn="ctr">
              <a:lnSpc>
                <a:spcPts val="3419"/>
              </a:lnSpc>
              <a:spcBef>
                <a:spcPct val="0"/>
              </a:spcBef>
            </a:pPr>
            <a:endParaRPr lang="en-US" sz="3196" spc="89">
              <a:solidFill>
                <a:srgbClr val="AECCE7"/>
              </a:solidFill>
              <a:latin typeface="Barlow Condensed"/>
              <a:ea typeface="Barlow Condensed"/>
              <a:cs typeface="Barlow Condensed"/>
              <a:sym typeface="Barlow Condensed"/>
            </a:endParaRPr>
          </a:p>
        </p:txBody>
      </p:sp>
      <p:sp>
        <p:nvSpPr>
          <p:cNvPr id="17" name="TextBox 17"/>
          <p:cNvSpPr txBox="1"/>
          <p:nvPr/>
        </p:nvSpPr>
        <p:spPr>
          <a:xfrm>
            <a:off x="2479249" y="6400573"/>
            <a:ext cx="5904632" cy="1738694"/>
          </a:xfrm>
          <a:prstGeom prst="rect">
            <a:avLst/>
          </a:prstGeom>
        </p:spPr>
        <p:txBody>
          <a:bodyPr lIns="0" tIns="0" rIns="0" bIns="0" rtlCol="0" anchor="t">
            <a:spAutoFit/>
          </a:bodyPr>
          <a:lstStyle/>
          <a:p>
            <a:pPr algn="ctr">
              <a:lnSpc>
                <a:spcPts val="3419"/>
              </a:lnSpc>
            </a:pPr>
            <a:r>
              <a:rPr lang="en-US" sz="3196" spc="89">
                <a:solidFill>
                  <a:srgbClr val="AECCE7"/>
                </a:solidFill>
                <a:latin typeface="Barlow Condensed"/>
                <a:ea typeface="Barlow Condensed"/>
                <a:cs typeface="Barlow Condensed"/>
                <a:sym typeface="Barlow Condensed"/>
              </a:rPr>
              <a:t> </a:t>
            </a:r>
          </a:p>
          <a:p>
            <a:pPr algn="ctr">
              <a:lnSpc>
                <a:spcPts val="3419"/>
              </a:lnSpc>
            </a:pPr>
            <a:r>
              <a:rPr lang="en-US" sz="3196" spc="89">
                <a:solidFill>
                  <a:srgbClr val="AECCE7"/>
                </a:solidFill>
                <a:latin typeface="Barlow Condensed"/>
                <a:ea typeface="Barlow Condensed"/>
                <a:cs typeface="Barlow Condensed"/>
                <a:sym typeface="Barlow Condensed"/>
              </a:rPr>
              <a:t>Faciliter l'accès et l'organisation des fiches et dossiers patients.</a:t>
            </a:r>
          </a:p>
          <a:p>
            <a:pPr marL="0" lvl="1" indent="0" algn="ctr">
              <a:lnSpc>
                <a:spcPts val="3419"/>
              </a:lnSpc>
              <a:spcBef>
                <a:spcPct val="0"/>
              </a:spcBef>
            </a:pPr>
            <a:endParaRPr lang="en-US" sz="3196" spc="89">
              <a:solidFill>
                <a:srgbClr val="AECCE7"/>
              </a:solidFill>
              <a:latin typeface="Barlow Condensed"/>
              <a:ea typeface="Barlow Condensed"/>
              <a:cs typeface="Barlow Condensed"/>
              <a:sym typeface="Barlow Condensed"/>
            </a:endParaRPr>
          </a:p>
        </p:txBody>
      </p:sp>
      <p:sp>
        <p:nvSpPr>
          <p:cNvPr id="18" name="TextBox 18"/>
          <p:cNvSpPr txBox="1"/>
          <p:nvPr/>
        </p:nvSpPr>
        <p:spPr>
          <a:xfrm>
            <a:off x="2259453" y="8701307"/>
            <a:ext cx="5904632" cy="881444"/>
          </a:xfrm>
          <a:prstGeom prst="rect">
            <a:avLst/>
          </a:prstGeom>
        </p:spPr>
        <p:txBody>
          <a:bodyPr lIns="0" tIns="0" rIns="0" bIns="0" rtlCol="0" anchor="t">
            <a:spAutoFit/>
          </a:bodyPr>
          <a:lstStyle/>
          <a:p>
            <a:pPr marL="0" lvl="1" indent="0" algn="ctr">
              <a:lnSpc>
                <a:spcPts val="3419"/>
              </a:lnSpc>
              <a:spcBef>
                <a:spcPct val="0"/>
              </a:spcBef>
            </a:pPr>
            <a:r>
              <a:rPr lang="en-US" sz="3196" spc="89">
                <a:solidFill>
                  <a:srgbClr val="AECCE7"/>
                </a:solidFill>
                <a:latin typeface="Barlow Condensed"/>
                <a:ea typeface="Barlow Condensed"/>
                <a:cs typeface="Barlow Condensed"/>
                <a:sym typeface="Barlow Condensed"/>
              </a:rPr>
              <a:t> Offrir une interface intuitive pour une adoption rapide.</a:t>
            </a:r>
          </a:p>
        </p:txBody>
      </p:sp>
      <p:sp>
        <p:nvSpPr>
          <p:cNvPr id="19" name="Freeform 19"/>
          <p:cNvSpPr/>
          <p:nvPr/>
        </p:nvSpPr>
        <p:spPr>
          <a:xfrm>
            <a:off x="1028700" y="271203"/>
            <a:ext cx="1091018" cy="894635"/>
          </a:xfrm>
          <a:custGeom>
            <a:avLst/>
            <a:gdLst/>
            <a:ahLst/>
            <a:cxnLst/>
            <a:rect l="l" t="t" r="r" b="b"/>
            <a:pathLst>
              <a:path w="1091018" h="894635">
                <a:moveTo>
                  <a:pt x="0" y="0"/>
                </a:moveTo>
                <a:lnTo>
                  <a:pt x="1091018" y="0"/>
                </a:lnTo>
                <a:lnTo>
                  <a:pt x="1091018" y="894634"/>
                </a:lnTo>
                <a:lnTo>
                  <a:pt x="0" y="89463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TextBox 20"/>
          <p:cNvSpPr txBox="1"/>
          <p:nvPr/>
        </p:nvSpPr>
        <p:spPr>
          <a:xfrm>
            <a:off x="2661458" y="462177"/>
            <a:ext cx="3091854" cy="703660"/>
          </a:xfrm>
          <a:prstGeom prst="rect">
            <a:avLst/>
          </a:prstGeom>
        </p:spPr>
        <p:txBody>
          <a:bodyPr lIns="0" tIns="0" rIns="0" bIns="0" rtlCol="0" anchor="t">
            <a:spAutoFit/>
          </a:bodyPr>
          <a:lstStyle/>
          <a:p>
            <a:pPr marL="0" lvl="1" indent="0" algn="l">
              <a:lnSpc>
                <a:spcPts val="5451"/>
              </a:lnSpc>
              <a:spcBef>
                <a:spcPct val="0"/>
              </a:spcBef>
            </a:pPr>
            <a:r>
              <a:rPr lang="en-US" sz="5095" spc="142">
                <a:solidFill>
                  <a:srgbClr val="FFFFFF"/>
                </a:solidFill>
                <a:latin typeface="Barlow Condensed"/>
                <a:ea typeface="Barlow Condensed"/>
                <a:cs typeface="Barlow Condensed"/>
                <a:sym typeface="Barlow Condensed"/>
              </a:rPr>
              <a:t>CabManager </a:t>
            </a: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90"/>
                                          </p:val>
                                        </p:tav>
                                        <p:tav tm="100000">
                                          <p:val>
                                            <p:fltVal val="0"/>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 calcmode="lin" valueType="num">
                                      <p:cBhvr>
                                        <p:cTn id="33" dur="500" fill="hold"/>
                                        <p:tgtEl>
                                          <p:spTgt spid="3"/>
                                        </p:tgtEl>
                                        <p:attrNameLst>
                                          <p:attrName>style.rotation</p:attrName>
                                        </p:attrNameLst>
                                      </p:cBhvr>
                                      <p:tavLst>
                                        <p:tav tm="0">
                                          <p:val>
                                            <p:fltVal val="90"/>
                                          </p:val>
                                        </p:tav>
                                        <p:tav tm="100000">
                                          <p:val>
                                            <p:fltVal val="0"/>
                                          </p:val>
                                        </p:tav>
                                      </p:tavLst>
                                    </p:anim>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 calcmode="lin" valueType="num">
                                      <p:cBhvr>
                                        <p:cTn id="41" dur="500" fill="hold"/>
                                        <p:tgtEl>
                                          <p:spTgt spid="4"/>
                                        </p:tgtEl>
                                        <p:attrNameLst>
                                          <p:attrName>style.rotation</p:attrName>
                                        </p:attrNameLst>
                                      </p:cBhvr>
                                      <p:tavLst>
                                        <p:tav tm="0">
                                          <p:val>
                                            <p:fltVal val="90"/>
                                          </p:val>
                                        </p:tav>
                                        <p:tav tm="100000">
                                          <p:val>
                                            <p:fltVal val="0"/>
                                          </p:val>
                                        </p:tav>
                                      </p:tavLst>
                                    </p:anim>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59039" y="7296430"/>
            <a:ext cx="4972384" cy="4305860"/>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6663" b="-36663"/>
              </a:stretch>
            </a:blipFill>
            <a:ln cap="sq">
              <a:noFill/>
              <a:prstDash val="solid"/>
              <a:miter/>
            </a:ln>
          </p:spPr>
        </p:sp>
      </p:grpSp>
      <p:grpSp>
        <p:nvGrpSpPr>
          <p:cNvPr id="4" name="Group 4"/>
          <p:cNvGrpSpPr/>
          <p:nvPr/>
        </p:nvGrpSpPr>
        <p:grpSpPr>
          <a:xfrm>
            <a:off x="12895837" y="880259"/>
            <a:ext cx="9083590" cy="7865979"/>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36501" b="-36501"/>
              </a:stretch>
            </a:blipFill>
            <a:ln cap="sq">
              <a:noFill/>
              <a:prstDash val="solid"/>
              <a:miter/>
            </a:ln>
          </p:spPr>
        </p:sp>
      </p:grpSp>
      <p:sp>
        <p:nvSpPr>
          <p:cNvPr id="6" name="Freeform 6"/>
          <p:cNvSpPr/>
          <p:nvPr/>
        </p:nvSpPr>
        <p:spPr>
          <a:xfrm rot="-3578320">
            <a:off x="10315128" y="2877622"/>
            <a:ext cx="4860206" cy="4206287"/>
          </a:xfrm>
          <a:custGeom>
            <a:avLst/>
            <a:gdLst/>
            <a:ahLst/>
            <a:cxnLst/>
            <a:rect l="l" t="t" r="r" b="b"/>
            <a:pathLst>
              <a:path w="4860206" h="4206287">
                <a:moveTo>
                  <a:pt x="0" y="0"/>
                </a:moveTo>
                <a:lnTo>
                  <a:pt x="4860206" y="0"/>
                </a:lnTo>
                <a:lnTo>
                  <a:pt x="4860206" y="4206288"/>
                </a:lnTo>
                <a:lnTo>
                  <a:pt x="0" y="42062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3578320">
            <a:off x="15007529" y="8020199"/>
            <a:ext cx="4860206" cy="4206287"/>
          </a:xfrm>
          <a:custGeom>
            <a:avLst/>
            <a:gdLst/>
            <a:ahLst/>
            <a:cxnLst/>
            <a:rect l="l" t="t" r="r" b="b"/>
            <a:pathLst>
              <a:path w="4860206" h="4206287">
                <a:moveTo>
                  <a:pt x="0" y="0"/>
                </a:moveTo>
                <a:lnTo>
                  <a:pt x="4860206" y="0"/>
                </a:lnTo>
                <a:lnTo>
                  <a:pt x="4860206" y="4206287"/>
                </a:lnTo>
                <a:lnTo>
                  <a:pt x="0" y="42062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3578320">
            <a:off x="14829197" y="-2430504"/>
            <a:ext cx="4860206" cy="4206287"/>
          </a:xfrm>
          <a:custGeom>
            <a:avLst/>
            <a:gdLst/>
            <a:ahLst/>
            <a:cxnLst/>
            <a:rect l="l" t="t" r="r" b="b"/>
            <a:pathLst>
              <a:path w="4860206" h="4206287">
                <a:moveTo>
                  <a:pt x="0" y="0"/>
                </a:moveTo>
                <a:lnTo>
                  <a:pt x="4860206" y="0"/>
                </a:lnTo>
                <a:lnTo>
                  <a:pt x="4860206" y="4206287"/>
                </a:lnTo>
                <a:lnTo>
                  <a:pt x="0" y="42062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7221679">
            <a:off x="10210296" y="-1489389"/>
            <a:ext cx="4859752" cy="4205894"/>
          </a:xfrm>
          <a:custGeom>
            <a:avLst/>
            <a:gdLst/>
            <a:ahLst/>
            <a:cxnLst/>
            <a:rect l="l" t="t" r="r" b="b"/>
            <a:pathLst>
              <a:path w="4859752" h="4205894">
                <a:moveTo>
                  <a:pt x="0" y="0"/>
                </a:moveTo>
                <a:lnTo>
                  <a:pt x="4859751" y="0"/>
                </a:lnTo>
                <a:lnTo>
                  <a:pt x="4859751" y="4205895"/>
                </a:lnTo>
                <a:lnTo>
                  <a:pt x="0" y="42058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1552546" y="1860862"/>
            <a:ext cx="8367318" cy="1935427"/>
          </a:xfrm>
          <a:prstGeom prst="rect">
            <a:avLst/>
          </a:prstGeom>
        </p:spPr>
        <p:txBody>
          <a:bodyPr lIns="0" tIns="0" rIns="0" bIns="0" rtlCol="0" anchor="t">
            <a:spAutoFit/>
          </a:bodyPr>
          <a:lstStyle/>
          <a:p>
            <a:pPr marL="0" lvl="1" indent="0" algn="ctr">
              <a:lnSpc>
                <a:spcPts val="7335"/>
              </a:lnSpc>
            </a:pPr>
            <a:r>
              <a:rPr lang="en-US" sz="7972" b="1" spc="223">
                <a:solidFill>
                  <a:srgbClr val="4F6A92"/>
                </a:solidFill>
                <a:latin typeface="Barlow SemiCondensed Bold"/>
                <a:ea typeface="Barlow SemiCondensed Bold"/>
                <a:cs typeface="Barlow SemiCondensed Bold"/>
                <a:sym typeface="Barlow SemiCondensed Bold"/>
              </a:rPr>
              <a:t> FONCTIONNALITÉS PRINCIPALES</a:t>
            </a:r>
          </a:p>
        </p:txBody>
      </p:sp>
      <p:sp>
        <p:nvSpPr>
          <p:cNvPr id="11" name="TextBox 11"/>
          <p:cNvSpPr txBox="1"/>
          <p:nvPr/>
        </p:nvSpPr>
        <p:spPr>
          <a:xfrm>
            <a:off x="-10264" y="4527498"/>
            <a:ext cx="9551772" cy="1122069"/>
          </a:xfrm>
          <a:prstGeom prst="rect">
            <a:avLst/>
          </a:prstGeom>
        </p:spPr>
        <p:txBody>
          <a:bodyPr lIns="0" tIns="0" rIns="0" bIns="0" rtlCol="0" anchor="t">
            <a:spAutoFit/>
          </a:bodyPr>
          <a:lstStyle/>
          <a:p>
            <a:pPr algn="ctr">
              <a:lnSpc>
                <a:spcPts val="2996"/>
              </a:lnSpc>
            </a:pPr>
            <a:r>
              <a:rPr lang="en-US" sz="2800" spc="78">
                <a:solidFill>
                  <a:srgbClr val="4F6A92"/>
                </a:solidFill>
                <a:latin typeface="Barlow Condensed"/>
                <a:ea typeface="Barlow Condensed"/>
                <a:cs typeface="Barlow Condensed"/>
                <a:sym typeface="Barlow Condensed"/>
              </a:rPr>
              <a:t> Enregistrement, modification et suppression des consultations avec un suivi détaillé (diagnostic, observations, etc.).</a:t>
            </a:r>
          </a:p>
          <a:p>
            <a:pPr marL="0" lvl="1" indent="0" algn="ctr">
              <a:lnSpc>
                <a:spcPts val="2933"/>
              </a:lnSpc>
              <a:spcBef>
                <a:spcPct val="0"/>
              </a:spcBef>
            </a:pPr>
            <a:endParaRPr lang="en-US" sz="2800" spc="78">
              <a:solidFill>
                <a:srgbClr val="4F6A92"/>
              </a:solidFill>
              <a:latin typeface="Barlow Condensed"/>
              <a:ea typeface="Barlow Condensed"/>
              <a:cs typeface="Barlow Condensed"/>
              <a:sym typeface="Barlow Condensed"/>
            </a:endParaRPr>
          </a:p>
        </p:txBody>
      </p:sp>
      <p:sp>
        <p:nvSpPr>
          <p:cNvPr id="12" name="Freeform 12"/>
          <p:cNvSpPr/>
          <p:nvPr/>
        </p:nvSpPr>
        <p:spPr>
          <a:xfrm>
            <a:off x="1230131" y="685138"/>
            <a:ext cx="1189877" cy="975699"/>
          </a:xfrm>
          <a:custGeom>
            <a:avLst/>
            <a:gdLst/>
            <a:ahLst/>
            <a:cxnLst/>
            <a:rect l="l" t="t" r="r" b="b"/>
            <a:pathLst>
              <a:path w="1189877" h="975699">
                <a:moveTo>
                  <a:pt x="0" y="0"/>
                </a:moveTo>
                <a:lnTo>
                  <a:pt x="1189877" y="0"/>
                </a:lnTo>
                <a:lnTo>
                  <a:pt x="1189877" y="975699"/>
                </a:lnTo>
                <a:lnTo>
                  <a:pt x="0" y="9756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2791418" y="211243"/>
            <a:ext cx="2872839" cy="1395181"/>
          </a:xfrm>
          <a:prstGeom prst="rect">
            <a:avLst/>
          </a:prstGeom>
        </p:spPr>
        <p:txBody>
          <a:bodyPr lIns="0" tIns="0" rIns="0" bIns="0" rtlCol="0" anchor="t">
            <a:spAutoFit/>
          </a:bodyPr>
          <a:lstStyle/>
          <a:p>
            <a:pPr marL="0" lvl="1" indent="0" algn="l">
              <a:lnSpc>
                <a:spcPts val="5413"/>
              </a:lnSpc>
              <a:spcBef>
                <a:spcPct val="0"/>
              </a:spcBef>
            </a:pPr>
            <a:r>
              <a:rPr lang="en-US" sz="5059" spc="141">
                <a:solidFill>
                  <a:srgbClr val="4F6A92"/>
                </a:solidFill>
                <a:latin typeface="Barlow Condensed"/>
                <a:ea typeface="Barlow Condensed"/>
                <a:cs typeface="Barlow Condensed"/>
                <a:sym typeface="Barlow Condensed"/>
              </a:rPr>
              <a:t> CabManager </a:t>
            </a:r>
          </a:p>
        </p:txBody>
      </p:sp>
      <p:sp>
        <p:nvSpPr>
          <p:cNvPr id="14" name="TextBox 14"/>
          <p:cNvSpPr txBox="1"/>
          <p:nvPr/>
        </p:nvSpPr>
        <p:spPr>
          <a:xfrm>
            <a:off x="2040328" y="7268279"/>
            <a:ext cx="4804615" cy="452819"/>
          </a:xfrm>
          <a:prstGeom prst="rect">
            <a:avLst/>
          </a:prstGeom>
        </p:spPr>
        <p:txBody>
          <a:bodyPr lIns="0" tIns="0" rIns="0" bIns="0" rtlCol="0" anchor="t">
            <a:spAutoFit/>
          </a:bodyPr>
          <a:lstStyle/>
          <a:p>
            <a:pPr algn="ctr">
              <a:lnSpc>
                <a:spcPts val="3419"/>
              </a:lnSpc>
              <a:spcBef>
                <a:spcPct val="0"/>
              </a:spcBef>
            </a:pPr>
            <a:r>
              <a:rPr lang="en-US" sz="3196" spc="89">
                <a:solidFill>
                  <a:srgbClr val="4F6A92"/>
                </a:solidFill>
                <a:latin typeface="Barlow Condensed"/>
                <a:ea typeface="Barlow Condensed"/>
                <a:cs typeface="Barlow Condensed"/>
                <a:sym typeface="Barlow Condensed"/>
              </a:rPr>
              <a:t> </a:t>
            </a:r>
            <a:r>
              <a:rPr lang="en-US" sz="3196" b="1" spc="89">
                <a:solidFill>
                  <a:srgbClr val="4F6A92"/>
                </a:solidFill>
                <a:latin typeface="Barlow Condensed Bold"/>
                <a:ea typeface="Barlow Condensed Bold"/>
                <a:cs typeface="Barlow Condensed Bold"/>
                <a:sym typeface="Barlow Condensed Bold"/>
              </a:rPr>
              <a:t>Gestion des ordonnances :</a:t>
            </a:r>
          </a:p>
        </p:txBody>
      </p:sp>
      <p:sp>
        <p:nvSpPr>
          <p:cNvPr id="15" name="TextBox 15"/>
          <p:cNvSpPr txBox="1"/>
          <p:nvPr/>
        </p:nvSpPr>
        <p:spPr>
          <a:xfrm>
            <a:off x="2040328" y="5716242"/>
            <a:ext cx="4509116" cy="452819"/>
          </a:xfrm>
          <a:prstGeom prst="rect">
            <a:avLst/>
          </a:prstGeom>
        </p:spPr>
        <p:txBody>
          <a:bodyPr lIns="0" tIns="0" rIns="0" bIns="0" rtlCol="0" anchor="t">
            <a:spAutoFit/>
          </a:bodyPr>
          <a:lstStyle/>
          <a:p>
            <a:pPr algn="ctr">
              <a:lnSpc>
                <a:spcPts val="3419"/>
              </a:lnSpc>
              <a:spcBef>
                <a:spcPct val="0"/>
              </a:spcBef>
            </a:pPr>
            <a:r>
              <a:rPr lang="en-US" sz="3196" b="1" spc="89">
                <a:solidFill>
                  <a:srgbClr val="4F6A92"/>
                </a:solidFill>
                <a:latin typeface="Barlow Condensed Bold"/>
                <a:ea typeface="Barlow Condensed Bold"/>
                <a:cs typeface="Barlow Condensed Bold"/>
                <a:sym typeface="Barlow Condensed Bold"/>
              </a:rPr>
              <a:t> Gestion des rendez-vous :</a:t>
            </a:r>
          </a:p>
        </p:txBody>
      </p:sp>
      <p:sp>
        <p:nvSpPr>
          <p:cNvPr id="16" name="TextBox 16"/>
          <p:cNvSpPr txBox="1"/>
          <p:nvPr/>
        </p:nvSpPr>
        <p:spPr>
          <a:xfrm>
            <a:off x="1552546" y="3998480"/>
            <a:ext cx="5049577" cy="452819"/>
          </a:xfrm>
          <a:prstGeom prst="rect">
            <a:avLst/>
          </a:prstGeom>
        </p:spPr>
        <p:txBody>
          <a:bodyPr lIns="0" tIns="0" rIns="0" bIns="0" rtlCol="0" anchor="t">
            <a:spAutoFit/>
          </a:bodyPr>
          <a:lstStyle/>
          <a:p>
            <a:pPr algn="ctr">
              <a:lnSpc>
                <a:spcPts val="3419"/>
              </a:lnSpc>
              <a:spcBef>
                <a:spcPct val="0"/>
              </a:spcBef>
            </a:pPr>
            <a:r>
              <a:rPr lang="en-US" sz="3196" b="1" spc="89">
                <a:solidFill>
                  <a:srgbClr val="4F6A92"/>
                </a:solidFill>
                <a:latin typeface="Barlow Condensed Bold"/>
                <a:ea typeface="Barlow Condensed Bold"/>
                <a:cs typeface="Barlow Condensed Bold"/>
                <a:sym typeface="Barlow Condensed Bold"/>
              </a:rPr>
              <a:t> Gestion des consultations :</a:t>
            </a:r>
          </a:p>
        </p:txBody>
      </p:sp>
      <p:sp>
        <p:nvSpPr>
          <p:cNvPr id="17" name="TextBox 17"/>
          <p:cNvSpPr txBox="1"/>
          <p:nvPr/>
        </p:nvSpPr>
        <p:spPr>
          <a:xfrm>
            <a:off x="399867" y="6110010"/>
            <a:ext cx="8085537" cy="760603"/>
          </a:xfrm>
          <a:prstGeom prst="rect">
            <a:avLst/>
          </a:prstGeom>
        </p:spPr>
        <p:txBody>
          <a:bodyPr lIns="0" tIns="0" rIns="0" bIns="0" rtlCol="0" anchor="t">
            <a:spAutoFit/>
          </a:bodyPr>
          <a:lstStyle/>
          <a:p>
            <a:pPr algn="ctr">
              <a:lnSpc>
                <a:spcPts val="2995"/>
              </a:lnSpc>
              <a:spcBef>
                <a:spcPct val="0"/>
              </a:spcBef>
            </a:pPr>
            <a:r>
              <a:rPr lang="en-US" sz="2799" spc="78">
                <a:solidFill>
                  <a:srgbClr val="4F6A92"/>
                </a:solidFill>
                <a:latin typeface="Barlow Condensed"/>
                <a:ea typeface="Barlow Condensed"/>
                <a:cs typeface="Barlow Condensed"/>
                <a:sym typeface="Barlow Condensed"/>
              </a:rPr>
              <a:t> Planification rapide, rappels automatiques pour les patients, ajout, modification et annulation des rendez-vous.</a:t>
            </a:r>
          </a:p>
        </p:txBody>
      </p:sp>
      <p:sp>
        <p:nvSpPr>
          <p:cNvPr id="18" name="TextBox 18"/>
          <p:cNvSpPr txBox="1"/>
          <p:nvPr/>
        </p:nvSpPr>
        <p:spPr>
          <a:xfrm>
            <a:off x="150452" y="7749672"/>
            <a:ext cx="9230339" cy="760540"/>
          </a:xfrm>
          <a:prstGeom prst="rect">
            <a:avLst/>
          </a:prstGeom>
        </p:spPr>
        <p:txBody>
          <a:bodyPr lIns="0" tIns="0" rIns="0" bIns="0" rtlCol="0" anchor="t">
            <a:spAutoFit/>
          </a:bodyPr>
          <a:lstStyle/>
          <a:p>
            <a:pPr algn="ctr">
              <a:lnSpc>
                <a:spcPts val="2991"/>
              </a:lnSpc>
              <a:spcBef>
                <a:spcPct val="0"/>
              </a:spcBef>
            </a:pPr>
            <a:r>
              <a:rPr lang="en-US" sz="2796" spc="78">
                <a:solidFill>
                  <a:srgbClr val="4F6A92"/>
                </a:solidFill>
                <a:latin typeface="Barlow Condensed"/>
                <a:ea typeface="Barlow Condensed"/>
                <a:cs typeface="Barlow Condensed"/>
                <a:sym typeface="Barlow Condensed"/>
              </a:rPr>
              <a:t> Création d’ordonnances numériques, personnalisation et archivage pour chaque patient.</a:t>
            </a: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90"/>
                                          </p:val>
                                        </p:tav>
                                        <p:tav tm="100000">
                                          <p:val>
                                            <p:fltVal val="0"/>
                                          </p:val>
                                        </p:tav>
                                      </p:tavLst>
                                    </p:anim>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 calcmode="lin" valueType="num">
                                      <p:cBhvr>
                                        <p:cTn id="17" dur="500" fill="hold"/>
                                        <p:tgtEl>
                                          <p:spTgt spid="8"/>
                                        </p:tgtEl>
                                        <p:attrNameLst>
                                          <p:attrName>style.rotation</p:attrName>
                                        </p:attrNameLst>
                                      </p:cBhvr>
                                      <p:tavLst>
                                        <p:tav tm="0">
                                          <p:val>
                                            <p:fltVal val="90"/>
                                          </p:val>
                                        </p:tav>
                                        <p:tav tm="100000">
                                          <p:val>
                                            <p:fltVal val="0"/>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90"/>
                                          </p:val>
                                        </p:tav>
                                        <p:tav tm="100000">
                                          <p:val>
                                            <p:fltVal val="0"/>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 calcmode="lin" valueType="num">
                                      <p:cBhvr>
                                        <p:cTn id="33" dur="500" fill="hold"/>
                                        <p:tgtEl>
                                          <p:spTgt spid="9"/>
                                        </p:tgtEl>
                                        <p:attrNameLst>
                                          <p:attrName>style.rotation</p:attrName>
                                        </p:attrNameLst>
                                      </p:cBhvr>
                                      <p:tavLst>
                                        <p:tav tm="0">
                                          <p:val>
                                            <p:fltVal val="90"/>
                                          </p:val>
                                        </p:tav>
                                        <p:tav tm="100000">
                                          <p:val>
                                            <p:fltVal val="0"/>
                                          </p:val>
                                        </p:tav>
                                      </p:tavLst>
                                    </p:anim>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F6A92"/>
        </a:solidFill>
        <a:effectLst/>
      </p:bgPr>
    </p:bg>
    <p:spTree>
      <p:nvGrpSpPr>
        <p:cNvPr id="1" name=""/>
        <p:cNvGrpSpPr/>
        <p:nvPr/>
      </p:nvGrpSpPr>
      <p:grpSpPr>
        <a:xfrm>
          <a:off x="0" y="0"/>
          <a:ext cx="0" cy="0"/>
          <a:chOff x="0" y="0"/>
          <a:chExt cx="0" cy="0"/>
        </a:xfrm>
      </p:grpSpPr>
      <p:grpSp>
        <p:nvGrpSpPr>
          <p:cNvPr id="2" name="Group 2"/>
          <p:cNvGrpSpPr/>
          <p:nvPr/>
        </p:nvGrpSpPr>
        <p:grpSpPr>
          <a:xfrm>
            <a:off x="14214484" y="446880"/>
            <a:ext cx="4929839" cy="426901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7739" b="-7739"/>
              </a:stretch>
            </a:blipFill>
            <a:ln cap="sq">
              <a:noFill/>
              <a:prstDash val="solid"/>
              <a:miter/>
            </a:ln>
          </p:spPr>
        </p:sp>
      </p:grpSp>
      <p:grpSp>
        <p:nvGrpSpPr>
          <p:cNvPr id="4" name="Group 4"/>
          <p:cNvGrpSpPr/>
          <p:nvPr/>
        </p:nvGrpSpPr>
        <p:grpSpPr>
          <a:xfrm>
            <a:off x="10286702" y="-1687629"/>
            <a:ext cx="4929839" cy="4269018"/>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46" r="-14946"/>
              </a:stretch>
            </a:blipFill>
            <a:ln cap="sq">
              <a:noFill/>
              <a:prstDash val="solid"/>
              <a:miter/>
            </a:ln>
          </p:spPr>
        </p:sp>
      </p:grpSp>
      <p:grpSp>
        <p:nvGrpSpPr>
          <p:cNvPr id="6" name="Group 6"/>
          <p:cNvGrpSpPr/>
          <p:nvPr/>
        </p:nvGrpSpPr>
        <p:grpSpPr>
          <a:xfrm>
            <a:off x="10286702" y="2754504"/>
            <a:ext cx="4929839" cy="4269018"/>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a:ln cap="sq">
              <a:noFill/>
              <a:prstDash val="solid"/>
              <a:miter/>
            </a:ln>
          </p:spPr>
        </p:sp>
      </p:grpSp>
      <p:grpSp>
        <p:nvGrpSpPr>
          <p:cNvPr id="8" name="Group 8"/>
          <p:cNvGrpSpPr/>
          <p:nvPr/>
        </p:nvGrpSpPr>
        <p:grpSpPr>
          <a:xfrm>
            <a:off x="14214484" y="4989282"/>
            <a:ext cx="4929839" cy="4269018"/>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t="-7739" b="-7739"/>
              </a:stretch>
            </a:blipFill>
            <a:ln cap="sq">
              <a:noFill/>
              <a:prstDash val="solid"/>
              <a:miter/>
            </a:ln>
          </p:spPr>
        </p:sp>
      </p:grpSp>
      <p:grpSp>
        <p:nvGrpSpPr>
          <p:cNvPr id="10" name="Group 10"/>
          <p:cNvGrpSpPr/>
          <p:nvPr/>
        </p:nvGrpSpPr>
        <p:grpSpPr>
          <a:xfrm>
            <a:off x="10286702" y="7194973"/>
            <a:ext cx="4929839" cy="4269018"/>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37691" r="-37691"/>
              </a:stretch>
            </a:blipFill>
            <a:ln cap="sq">
              <a:noFill/>
              <a:prstDash val="solid"/>
              <a:miter/>
            </a:ln>
          </p:spPr>
        </p:sp>
      </p:grpSp>
      <p:sp>
        <p:nvSpPr>
          <p:cNvPr id="12" name="Freeform 12"/>
          <p:cNvSpPr/>
          <p:nvPr/>
        </p:nvSpPr>
        <p:spPr>
          <a:xfrm rot="7221679">
            <a:off x="17141079" y="7760486"/>
            <a:ext cx="2600981" cy="2251031"/>
          </a:xfrm>
          <a:custGeom>
            <a:avLst/>
            <a:gdLst/>
            <a:ahLst/>
            <a:cxnLst/>
            <a:rect l="l" t="t" r="r" b="b"/>
            <a:pathLst>
              <a:path w="2600981" h="2251031">
                <a:moveTo>
                  <a:pt x="0" y="0"/>
                </a:moveTo>
                <a:lnTo>
                  <a:pt x="2600981" y="0"/>
                </a:lnTo>
                <a:lnTo>
                  <a:pt x="2600981" y="2251031"/>
                </a:lnTo>
                <a:lnTo>
                  <a:pt x="0" y="22510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3578320">
            <a:off x="15057775" y="8868815"/>
            <a:ext cx="2606369" cy="2255694"/>
          </a:xfrm>
          <a:custGeom>
            <a:avLst/>
            <a:gdLst/>
            <a:ahLst/>
            <a:cxnLst/>
            <a:rect l="l" t="t" r="r" b="b"/>
            <a:pathLst>
              <a:path w="2606369" h="2255694">
                <a:moveTo>
                  <a:pt x="0" y="0"/>
                </a:moveTo>
                <a:lnTo>
                  <a:pt x="2606369" y="0"/>
                </a:lnTo>
                <a:lnTo>
                  <a:pt x="2606369" y="2255694"/>
                </a:lnTo>
                <a:lnTo>
                  <a:pt x="0" y="2255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rot="7221679">
            <a:off x="7700791" y="416239"/>
            <a:ext cx="2898563" cy="2508574"/>
          </a:xfrm>
          <a:custGeom>
            <a:avLst/>
            <a:gdLst/>
            <a:ahLst/>
            <a:cxnLst/>
            <a:rect l="l" t="t" r="r" b="b"/>
            <a:pathLst>
              <a:path w="2898563" h="2508574">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rot="-3578320">
            <a:off x="9952875" y="-891489"/>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3578320">
            <a:off x="9967290" y="1743724"/>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TextBox 17"/>
          <p:cNvSpPr txBox="1"/>
          <p:nvPr/>
        </p:nvSpPr>
        <p:spPr>
          <a:xfrm>
            <a:off x="441859" y="423852"/>
            <a:ext cx="7663721" cy="2157537"/>
          </a:xfrm>
          <a:prstGeom prst="rect">
            <a:avLst/>
          </a:prstGeom>
        </p:spPr>
        <p:txBody>
          <a:bodyPr lIns="0" tIns="0" rIns="0" bIns="0" rtlCol="0" anchor="t">
            <a:spAutoFit/>
          </a:bodyPr>
          <a:lstStyle/>
          <a:p>
            <a:pPr algn="ctr">
              <a:lnSpc>
                <a:spcPts val="8341"/>
              </a:lnSpc>
              <a:spcBef>
                <a:spcPct val="0"/>
              </a:spcBef>
            </a:pPr>
            <a:r>
              <a:rPr lang="en-US" sz="7796" b="1" spc="218">
                <a:solidFill>
                  <a:srgbClr val="FFFFFF"/>
                </a:solidFill>
                <a:latin typeface="Barlow Condensed Bold"/>
                <a:ea typeface="Barlow Condensed Bold"/>
                <a:cs typeface="Barlow Condensed Bold"/>
                <a:sym typeface="Barlow Condensed Bold"/>
              </a:rPr>
              <a:t>Fonctionnalités principales</a:t>
            </a:r>
          </a:p>
        </p:txBody>
      </p:sp>
      <p:sp>
        <p:nvSpPr>
          <p:cNvPr id="18" name="TextBox 18"/>
          <p:cNvSpPr txBox="1"/>
          <p:nvPr/>
        </p:nvSpPr>
        <p:spPr>
          <a:xfrm>
            <a:off x="34818" y="3866728"/>
            <a:ext cx="9551772" cy="1122553"/>
          </a:xfrm>
          <a:prstGeom prst="rect">
            <a:avLst/>
          </a:prstGeom>
        </p:spPr>
        <p:txBody>
          <a:bodyPr lIns="0" tIns="0" rIns="0" bIns="0" rtlCol="0" anchor="t">
            <a:spAutoFit/>
          </a:bodyPr>
          <a:lstStyle/>
          <a:p>
            <a:pPr algn="ctr">
              <a:lnSpc>
                <a:spcPts val="2996"/>
              </a:lnSpc>
            </a:pPr>
            <a:r>
              <a:rPr lang="en-US" sz="2800" spc="78">
                <a:solidFill>
                  <a:srgbClr val="FFFFFF"/>
                </a:solidFill>
                <a:latin typeface="Barlow Condensed"/>
                <a:ea typeface="Barlow Condensed"/>
                <a:cs typeface="Barlow Condensed"/>
                <a:sym typeface="Barlow Condensed"/>
              </a:rPr>
              <a:t>Ajout, modification et suppression des informations médicales (antécédents, allergies, traitements en cours).</a:t>
            </a:r>
          </a:p>
          <a:p>
            <a:pPr marL="0" lvl="1" indent="0" algn="ctr">
              <a:lnSpc>
                <a:spcPts val="2996"/>
              </a:lnSpc>
              <a:spcBef>
                <a:spcPct val="0"/>
              </a:spcBef>
            </a:pPr>
            <a:endParaRPr lang="en-US" sz="2800" spc="78">
              <a:solidFill>
                <a:srgbClr val="FFFFFF"/>
              </a:solidFill>
              <a:latin typeface="Barlow Condensed"/>
              <a:ea typeface="Barlow Condensed"/>
              <a:cs typeface="Barlow Condensed"/>
              <a:sym typeface="Barlow Condensed"/>
            </a:endParaRPr>
          </a:p>
        </p:txBody>
      </p:sp>
      <p:sp>
        <p:nvSpPr>
          <p:cNvPr id="19" name="TextBox 19"/>
          <p:cNvSpPr txBox="1"/>
          <p:nvPr/>
        </p:nvSpPr>
        <p:spPr>
          <a:xfrm>
            <a:off x="2037110" y="3242460"/>
            <a:ext cx="5049577" cy="452819"/>
          </a:xfrm>
          <a:prstGeom prst="rect">
            <a:avLst/>
          </a:prstGeom>
        </p:spPr>
        <p:txBody>
          <a:bodyPr lIns="0" tIns="0" rIns="0" bIns="0" rtlCol="0" anchor="t">
            <a:spAutoFit/>
          </a:bodyPr>
          <a:lstStyle/>
          <a:p>
            <a:pPr algn="ctr">
              <a:lnSpc>
                <a:spcPts val="3419"/>
              </a:lnSpc>
              <a:spcBef>
                <a:spcPct val="0"/>
              </a:spcBef>
            </a:pPr>
            <a:r>
              <a:rPr lang="en-US" sz="3196" b="1" spc="89">
                <a:solidFill>
                  <a:srgbClr val="FFFFFF"/>
                </a:solidFill>
                <a:latin typeface="Barlow Condensed Bold"/>
                <a:ea typeface="Barlow Condensed Bold"/>
                <a:cs typeface="Barlow Condensed Bold"/>
                <a:sym typeface="Barlow Condensed Bold"/>
              </a:rPr>
              <a:t> Gestion des fiches patients :</a:t>
            </a:r>
          </a:p>
        </p:txBody>
      </p:sp>
      <p:sp>
        <p:nvSpPr>
          <p:cNvPr id="20" name="TextBox 20"/>
          <p:cNvSpPr txBox="1"/>
          <p:nvPr/>
        </p:nvSpPr>
        <p:spPr>
          <a:xfrm>
            <a:off x="2037110" y="5513157"/>
            <a:ext cx="5717698" cy="452819"/>
          </a:xfrm>
          <a:prstGeom prst="rect">
            <a:avLst/>
          </a:prstGeom>
        </p:spPr>
        <p:txBody>
          <a:bodyPr lIns="0" tIns="0" rIns="0" bIns="0" rtlCol="0" anchor="t">
            <a:spAutoFit/>
          </a:bodyPr>
          <a:lstStyle/>
          <a:p>
            <a:pPr algn="ctr">
              <a:lnSpc>
                <a:spcPts val="3419"/>
              </a:lnSpc>
              <a:spcBef>
                <a:spcPct val="0"/>
              </a:spcBef>
            </a:pPr>
            <a:r>
              <a:rPr lang="en-US" sz="3196" b="1" spc="89">
                <a:solidFill>
                  <a:srgbClr val="FFFFFF"/>
                </a:solidFill>
                <a:latin typeface="Barlow Condensed Bold"/>
                <a:ea typeface="Barlow Condensed Bold"/>
                <a:cs typeface="Barlow Condensed Bold"/>
                <a:sym typeface="Barlow Condensed Bold"/>
              </a:rPr>
              <a:t>  Dossiers médicaux complets :</a:t>
            </a:r>
          </a:p>
        </p:txBody>
      </p:sp>
      <p:sp>
        <p:nvSpPr>
          <p:cNvPr id="21" name="TextBox 21"/>
          <p:cNvSpPr txBox="1"/>
          <p:nvPr/>
        </p:nvSpPr>
        <p:spPr>
          <a:xfrm>
            <a:off x="311168" y="6128716"/>
            <a:ext cx="8085537" cy="760603"/>
          </a:xfrm>
          <a:prstGeom prst="rect">
            <a:avLst/>
          </a:prstGeom>
        </p:spPr>
        <p:txBody>
          <a:bodyPr lIns="0" tIns="0" rIns="0" bIns="0" rtlCol="0" anchor="t">
            <a:spAutoFit/>
          </a:bodyPr>
          <a:lstStyle/>
          <a:p>
            <a:pPr algn="ctr">
              <a:lnSpc>
                <a:spcPts val="2995"/>
              </a:lnSpc>
              <a:spcBef>
                <a:spcPct val="0"/>
              </a:spcBef>
            </a:pPr>
            <a:r>
              <a:rPr lang="en-US" sz="2799" spc="78">
                <a:solidFill>
                  <a:srgbClr val="FFFFFF"/>
                </a:solidFill>
                <a:latin typeface="Barlow Condensed"/>
                <a:ea typeface="Barlow Condensed"/>
                <a:cs typeface="Barlow Condensed"/>
                <a:sym typeface="Barlow Condensed"/>
              </a:rPr>
              <a:t> Stockage sécurisé des documents (dossiers), avec possibilité d’ajouter, modifier ou supprimer des fichiers.</a:t>
            </a:r>
          </a:p>
        </p:txBody>
      </p:sp>
      <p:sp>
        <p:nvSpPr>
          <p:cNvPr id="22" name="TextBox 22"/>
          <p:cNvSpPr txBox="1"/>
          <p:nvPr/>
        </p:nvSpPr>
        <p:spPr>
          <a:xfrm>
            <a:off x="2211031" y="7223548"/>
            <a:ext cx="5199346" cy="1310069"/>
          </a:xfrm>
          <a:prstGeom prst="rect">
            <a:avLst/>
          </a:prstGeom>
        </p:spPr>
        <p:txBody>
          <a:bodyPr lIns="0" tIns="0" rIns="0" bIns="0" rtlCol="0" anchor="t">
            <a:spAutoFit/>
          </a:bodyPr>
          <a:lstStyle/>
          <a:p>
            <a:pPr algn="ctr">
              <a:lnSpc>
                <a:spcPts val="3419"/>
              </a:lnSpc>
            </a:pPr>
            <a:r>
              <a:rPr lang="en-US" sz="3196" spc="89">
                <a:solidFill>
                  <a:srgbClr val="FFFFFF"/>
                </a:solidFill>
                <a:latin typeface="Barlow Condensed"/>
                <a:ea typeface="Barlow Condensed"/>
                <a:cs typeface="Barlow Condensed"/>
                <a:sym typeface="Barlow Condensed"/>
              </a:rPr>
              <a:t> </a:t>
            </a:r>
          </a:p>
          <a:p>
            <a:pPr algn="ctr">
              <a:lnSpc>
                <a:spcPts val="3419"/>
              </a:lnSpc>
            </a:pPr>
            <a:r>
              <a:rPr lang="en-US" sz="3196" b="1" spc="89">
                <a:solidFill>
                  <a:srgbClr val="FFFFFF"/>
                </a:solidFill>
                <a:latin typeface="Barlow Condensed Bold"/>
                <a:ea typeface="Barlow Condensed Bold"/>
                <a:cs typeface="Barlow Condensed Bold"/>
                <a:sym typeface="Barlow Condensed Bold"/>
              </a:rPr>
              <a:t>Recherche efficace :</a:t>
            </a:r>
          </a:p>
          <a:p>
            <a:pPr algn="ctr">
              <a:lnSpc>
                <a:spcPts val="3419"/>
              </a:lnSpc>
              <a:spcBef>
                <a:spcPct val="0"/>
              </a:spcBef>
            </a:pPr>
            <a:endParaRPr lang="en-US" sz="3196" b="1" spc="89">
              <a:solidFill>
                <a:srgbClr val="FFFFFF"/>
              </a:solidFill>
              <a:latin typeface="Barlow Condensed Bold"/>
              <a:ea typeface="Barlow Condensed Bold"/>
              <a:cs typeface="Barlow Condensed Bold"/>
              <a:sym typeface="Barlow Condensed Bold"/>
            </a:endParaRPr>
          </a:p>
        </p:txBody>
      </p:sp>
      <p:sp>
        <p:nvSpPr>
          <p:cNvPr id="23" name="TextBox 23"/>
          <p:cNvSpPr txBox="1"/>
          <p:nvPr/>
        </p:nvSpPr>
        <p:spPr>
          <a:xfrm>
            <a:off x="441859" y="8207195"/>
            <a:ext cx="9230339" cy="1132015"/>
          </a:xfrm>
          <a:prstGeom prst="rect">
            <a:avLst/>
          </a:prstGeom>
        </p:spPr>
        <p:txBody>
          <a:bodyPr lIns="0" tIns="0" rIns="0" bIns="0" rtlCol="0" anchor="t">
            <a:spAutoFit/>
          </a:bodyPr>
          <a:lstStyle/>
          <a:p>
            <a:pPr algn="ctr">
              <a:lnSpc>
                <a:spcPts val="2991"/>
              </a:lnSpc>
            </a:pPr>
            <a:r>
              <a:rPr lang="en-US" sz="2796" spc="78">
                <a:solidFill>
                  <a:srgbClr val="FFFFFF"/>
                </a:solidFill>
                <a:latin typeface="Barlow Condensed"/>
                <a:ea typeface="Barlow Condensed"/>
                <a:cs typeface="Barlow Condensed"/>
                <a:sym typeface="Barlow Condensed"/>
              </a:rPr>
              <a:t> Recherche rapide par ssn (numéro de sécurité sociale) pour retrouver facilement les informations.</a:t>
            </a:r>
          </a:p>
          <a:p>
            <a:pPr algn="ctr">
              <a:lnSpc>
                <a:spcPts val="2991"/>
              </a:lnSpc>
              <a:spcBef>
                <a:spcPct val="0"/>
              </a:spcBef>
            </a:pPr>
            <a:endParaRPr lang="en-US" sz="2796" spc="78">
              <a:solidFill>
                <a:srgbClr val="FFFFFF"/>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 calcmode="lin" valueType="num">
                                      <p:cBhvr>
                                        <p:cTn id="17" dur="500" fill="hold"/>
                                        <p:tgtEl>
                                          <p:spTgt spid="16"/>
                                        </p:tgtEl>
                                        <p:attrNameLst>
                                          <p:attrName>style.rotation</p:attrName>
                                        </p:attrNameLst>
                                      </p:cBhvr>
                                      <p:tavLst>
                                        <p:tav tm="0">
                                          <p:val>
                                            <p:fltVal val="90"/>
                                          </p:val>
                                        </p:tav>
                                        <p:tav tm="100000">
                                          <p:val>
                                            <p:fltVal val="0"/>
                                          </p:val>
                                        </p:tav>
                                      </p:tavLst>
                                    </p:anim>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 calcmode="lin" valueType="num">
                                      <p:cBhvr>
                                        <p:cTn id="25" dur="500" fill="hold"/>
                                        <p:tgtEl>
                                          <p:spTgt spid="15"/>
                                        </p:tgtEl>
                                        <p:attrNameLst>
                                          <p:attrName>style.rotation</p:attrName>
                                        </p:attrNameLst>
                                      </p:cBhvr>
                                      <p:tavLst>
                                        <p:tav tm="0">
                                          <p:val>
                                            <p:fltVal val="90"/>
                                          </p:val>
                                        </p:tav>
                                        <p:tav tm="100000">
                                          <p:val>
                                            <p:fltVal val="0"/>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 calcmode="lin" valueType="num">
                                      <p:cBhvr>
                                        <p:cTn id="33" dur="500" fill="hold"/>
                                        <p:tgtEl>
                                          <p:spTgt spid="12"/>
                                        </p:tgtEl>
                                        <p:attrNameLst>
                                          <p:attrName>style.rotation</p:attrName>
                                        </p:attrNameLst>
                                      </p:cBhvr>
                                      <p:tavLst>
                                        <p:tav tm="0">
                                          <p:val>
                                            <p:fltVal val="90"/>
                                          </p:val>
                                        </p:tav>
                                        <p:tav tm="100000">
                                          <p:val>
                                            <p:fltVal val="0"/>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 calcmode="lin" valueType="num">
                                      <p:cBhvr>
                                        <p:cTn id="41" dur="500" fill="hold"/>
                                        <p:tgtEl>
                                          <p:spTgt spid="13"/>
                                        </p:tgtEl>
                                        <p:attrNameLst>
                                          <p:attrName>style.rotation</p:attrName>
                                        </p:attrNameLst>
                                      </p:cBhvr>
                                      <p:tavLst>
                                        <p:tav tm="0">
                                          <p:val>
                                            <p:fltVal val="90"/>
                                          </p:val>
                                        </p:tav>
                                        <p:tav tm="100000">
                                          <p:val>
                                            <p:fltVal val="0"/>
                                          </p:val>
                                        </p:tav>
                                      </p:tavLst>
                                    </p:anim>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F6A92"/>
        </a:solidFill>
        <a:effectLst/>
      </p:bgPr>
    </p:bg>
    <p:spTree>
      <p:nvGrpSpPr>
        <p:cNvPr id="1" name=""/>
        <p:cNvGrpSpPr/>
        <p:nvPr/>
      </p:nvGrpSpPr>
      <p:grpSpPr>
        <a:xfrm>
          <a:off x="0" y="0"/>
          <a:ext cx="0" cy="0"/>
          <a:chOff x="0" y="0"/>
          <a:chExt cx="0" cy="0"/>
        </a:xfrm>
      </p:grpSpPr>
      <p:grpSp>
        <p:nvGrpSpPr>
          <p:cNvPr id="2" name="Group 2"/>
          <p:cNvGrpSpPr/>
          <p:nvPr/>
        </p:nvGrpSpPr>
        <p:grpSpPr>
          <a:xfrm>
            <a:off x="-1336306" y="4404617"/>
            <a:ext cx="4438309" cy="384337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36501" b="-36501"/>
              </a:stretch>
            </a:blipFill>
            <a:ln cap="sq">
              <a:noFill/>
              <a:prstDash val="solid"/>
              <a:miter/>
            </a:ln>
          </p:spPr>
        </p:sp>
      </p:grpSp>
      <p:grpSp>
        <p:nvGrpSpPr>
          <p:cNvPr id="4" name="Group 4"/>
          <p:cNvGrpSpPr/>
          <p:nvPr/>
        </p:nvGrpSpPr>
        <p:grpSpPr>
          <a:xfrm>
            <a:off x="11849816" y="-503377"/>
            <a:ext cx="4438309" cy="384337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5355" r="-15355"/>
              </a:stretch>
            </a:blipFill>
            <a:ln cap="sq">
              <a:noFill/>
              <a:prstDash val="solid"/>
              <a:miter/>
            </a:ln>
          </p:spPr>
        </p:sp>
      </p:grpSp>
      <p:grpSp>
        <p:nvGrpSpPr>
          <p:cNvPr id="6" name="Group 6"/>
          <p:cNvGrpSpPr/>
          <p:nvPr/>
        </p:nvGrpSpPr>
        <p:grpSpPr>
          <a:xfrm>
            <a:off x="2147261" y="6443624"/>
            <a:ext cx="4438309" cy="3843376"/>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865" r="-14865"/>
              </a:stretch>
            </a:blipFill>
            <a:ln cap="sq">
              <a:noFill/>
              <a:prstDash val="solid"/>
              <a:miter/>
            </a:ln>
          </p:spPr>
        </p:sp>
      </p:grpSp>
      <p:grpSp>
        <p:nvGrpSpPr>
          <p:cNvPr id="8" name="Group 8"/>
          <p:cNvGrpSpPr/>
          <p:nvPr/>
        </p:nvGrpSpPr>
        <p:grpSpPr>
          <a:xfrm>
            <a:off x="15286624" y="1580657"/>
            <a:ext cx="4438309" cy="3843376"/>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87" r="-14987"/>
              </a:stretch>
            </a:blipFill>
            <a:ln cap="sq">
              <a:noFill/>
              <a:prstDash val="solid"/>
              <a:miter/>
            </a:ln>
          </p:spPr>
        </p:sp>
      </p:grpSp>
      <p:sp>
        <p:nvSpPr>
          <p:cNvPr id="10" name="Freeform 10"/>
          <p:cNvSpPr/>
          <p:nvPr/>
        </p:nvSpPr>
        <p:spPr>
          <a:xfrm rot="7221679">
            <a:off x="12844168" y="3496395"/>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7221679">
            <a:off x="-228763" y="8379277"/>
            <a:ext cx="2898563" cy="2508574"/>
          </a:xfrm>
          <a:custGeom>
            <a:avLst/>
            <a:gdLst/>
            <a:ahLst/>
            <a:cxnLst/>
            <a:rect l="l" t="t" r="r" b="b"/>
            <a:pathLst>
              <a:path w="2898563" h="2508574">
                <a:moveTo>
                  <a:pt x="0" y="0"/>
                </a:moveTo>
                <a:lnTo>
                  <a:pt x="2898563" y="0"/>
                </a:lnTo>
                <a:lnTo>
                  <a:pt x="2898563" y="2508575"/>
                </a:lnTo>
                <a:lnTo>
                  <a:pt x="0" y="2508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3578320">
            <a:off x="15807017" y="-1061105"/>
            <a:ext cx="2904567" cy="2513771"/>
          </a:xfrm>
          <a:custGeom>
            <a:avLst/>
            <a:gdLst/>
            <a:ahLst/>
            <a:cxnLst/>
            <a:rect l="l" t="t" r="r" b="b"/>
            <a:pathLst>
              <a:path w="2904567" h="2513771">
                <a:moveTo>
                  <a:pt x="0" y="0"/>
                </a:moveTo>
                <a:lnTo>
                  <a:pt x="2904566" y="0"/>
                </a:lnTo>
                <a:lnTo>
                  <a:pt x="2904566" y="2513771"/>
                </a:lnTo>
                <a:lnTo>
                  <a:pt x="0" y="2513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3578320">
            <a:off x="15180805" y="4874211"/>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3578320">
            <a:off x="3229109" y="5102703"/>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882848" y="359935"/>
            <a:ext cx="10583788" cy="2031230"/>
          </a:xfrm>
          <a:prstGeom prst="rect">
            <a:avLst/>
          </a:prstGeom>
        </p:spPr>
        <p:txBody>
          <a:bodyPr lIns="0" tIns="0" rIns="0" bIns="0" rtlCol="0" anchor="t">
            <a:spAutoFit/>
          </a:bodyPr>
          <a:lstStyle/>
          <a:p>
            <a:pPr marL="0" lvl="1" indent="0" algn="ctr">
              <a:lnSpc>
                <a:spcPts val="7729"/>
              </a:lnSpc>
            </a:pPr>
            <a:r>
              <a:rPr lang="en-US" sz="8401" b="1" spc="235">
                <a:solidFill>
                  <a:srgbClr val="FFFFFF"/>
                </a:solidFill>
                <a:latin typeface="Barlow SemiCondensed Bold"/>
                <a:ea typeface="Barlow SemiCondensed Bold"/>
                <a:cs typeface="Barlow SemiCondensed Bold"/>
                <a:sym typeface="Barlow SemiCondensed Bold"/>
              </a:rPr>
              <a:t> DESIGN ET INTERFACE UTILISATEUR</a:t>
            </a:r>
          </a:p>
        </p:txBody>
      </p:sp>
      <p:sp>
        <p:nvSpPr>
          <p:cNvPr id="16" name="TextBox 16"/>
          <p:cNvSpPr txBox="1"/>
          <p:nvPr/>
        </p:nvSpPr>
        <p:spPr>
          <a:xfrm>
            <a:off x="2438226" y="2247502"/>
            <a:ext cx="8841373" cy="2547785"/>
          </a:xfrm>
          <a:prstGeom prst="rect">
            <a:avLst/>
          </a:prstGeom>
        </p:spPr>
        <p:txBody>
          <a:bodyPr lIns="0" tIns="0" rIns="0" bIns="0" rtlCol="0" anchor="t">
            <a:spAutoFit/>
          </a:bodyPr>
          <a:lstStyle/>
          <a:p>
            <a:pPr marL="0" lvl="1" indent="0" algn="ctr">
              <a:lnSpc>
                <a:spcPts val="4002"/>
              </a:lnSpc>
              <a:spcBef>
                <a:spcPct val="0"/>
              </a:spcBef>
            </a:pPr>
            <a:r>
              <a:rPr lang="en-US" sz="3740" spc="104">
                <a:solidFill>
                  <a:srgbClr val="FFFFFF"/>
                </a:solidFill>
                <a:latin typeface="Barlow Condensed"/>
                <a:ea typeface="Barlow Condensed"/>
                <a:cs typeface="Barlow Condensed"/>
                <a:sym typeface="Barlow Condensed"/>
              </a:rPr>
              <a:t> L’interface utilisateur (UI)  est conçue pour répondre aux besoins d’un cabinet médical, permettant une gestion fluide et intuitive des patients, rendez-vous, et dossiers médicaux. Voici un résumé basé sur les fichiers identifiés :</a:t>
            </a:r>
          </a:p>
        </p:txBody>
      </p:sp>
      <p:sp>
        <p:nvSpPr>
          <p:cNvPr id="17" name="TextBox 17"/>
          <p:cNvSpPr txBox="1"/>
          <p:nvPr/>
        </p:nvSpPr>
        <p:spPr>
          <a:xfrm>
            <a:off x="5754037" y="4970221"/>
            <a:ext cx="8090081" cy="5595785"/>
          </a:xfrm>
          <a:prstGeom prst="rect">
            <a:avLst/>
          </a:prstGeom>
        </p:spPr>
        <p:txBody>
          <a:bodyPr lIns="0" tIns="0" rIns="0" bIns="0" rtlCol="0" anchor="t">
            <a:spAutoFit/>
          </a:bodyPr>
          <a:lstStyle/>
          <a:p>
            <a:pPr algn="ctr">
              <a:lnSpc>
                <a:spcPts val="4002"/>
              </a:lnSpc>
            </a:pPr>
            <a:r>
              <a:rPr lang="en-US" sz="3740" b="1" spc="104">
                <a:solidFill>
                  <a:srgbClr val="FFFFFF"/>
                </a:solidFill>
                <a:latin typeface="Barlow Condensed Bold"/>
                <a:ea typeface="Barlow Condensed Bold"/>
                <a:cs typeface="Barlow Condensed Bold"/>
                <a:sym typeface="Barlow Condensed Bold"/>
              </a:rPr>
              <a:t>1. Structure Générale de l’UI :</a:t>
            </a:r>
          </a:p>
          <a:p>
            <a:pPr marL="807633" lvl="1" indent="-403817" algn="ctr">
              <a:lnSpc>
                <a:spcPts val="4002"/>
              </a:lnSpc>
              <a:buFont typeface="Arial"/>
              <a:buChar char="•"/>
            </a:pPr>
            <a:r>
              <a:rPr lang="en-US" sz="3740" spc="104">
                <a:solidFill>
                  <a:srgbClr val="FFFFFF"/>
                </a:solidFill>
                <a:latin typeface="Barlow Condensed"/>
                <a:ea typeface="Barlow Condensed"/>
                <a:cs typeface="Barlow Condensed"/>
                <a:sym typeface="Barlow Condensed"/>
              </a:rPr>
              <a:t>Des classes comme Dashboard.java, AccMedecin.java, et AccSecretaire.java suggèrent une séparation claire des rôles utilisateur (médecins, secrétaires).</a:t>
            </a:r>
          </a:p>
          <a:p>
            <a:pPr marL="807633" lvl="1" indent="-403817" algn="ctr">
              <a:lnSpc>
                <a:spcPts val="4002"/>
              </a:lnSpc>
              <a:buFont typeface="Arial"/>
              <a:buChar char="•"/>
            </a:pPr>
            <a:r>
              <a:rPr lang="en-US" sz="3740" spc="104">
                <a:solidFill>
                  <a:srgbClr val="FFFFFF"/>
                </a:solidFill>
                <a:latin typeface="Barlow Condensed"/>
                <a:ea typeface="Barlow Condensed"/>
                <a:cs typeface="Barlow Condensed"/>
                <a:sym typeface="Barlow Condensed"/>
              </a:rPr>
              <a:t>Les fonctionnalités sont  accessibles via un tableau de bord (dashboard) centralisé, avec des sections dédiées aux tâches spécifiques (ajout de patients, gestion des consultations, etc.).</a:t>
            </a:r>
          </a:p>
          <a:p>
            <a:pPr marL="0" lvl="1" indent="0" algn="ctr">
              <a:lnSpc>
                <a:spcPts val="4002"/>
              </a:lnSpc>
              <a:spcBef>
                <a:spcPct val="0"/>
              </a:spcBef>
            </a:pPr>
            <a:endParaRPr lang="en-US" sz="3740" spc="104">
              <a:solidFill>
                <a:srgbClr val="FFFFFF"/>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 calcmode="lin" valueType="num">
                                      <p:cBhvr>
                                        <p:cTn id="25" dur="500" fill="hold"/>
                                        <p:tgtEl>
                                          <p:spTgt spid="10"/>
                                        </p:tgtEl>
                                        <p:attrNameLst>
                                          <p:attrName>style.rotation</p:attrName>
                                        </p:attrNameLst>
                                      </p:cBhvr>
                                      <p:tavLst>
                                        <p:tav tm="0">
                                          <p:val>
                                            <p:fltVal val="90"/>
                                          </p:val>
                                        </p:tav>
                                        <p:tav tm="100000">
                                          <p:val>
                                            <p:fltVal val="0"/>
                                          </p:val>
                                        </p:tav>
                                      </p:tavLst>
                                    </p:anim>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 calcmode="lin" valueType="num">
                                      <p:cBhvr>
                                        <p:cTn id="33" dur="500" fill="hold"/>
                                        <p:tgtEl>
                                          <p:spTgt spid="12"/>
                                        </p:tgtEl>
                                        <p:attrNameLst>
                                          <p:attrName>style.rotation</p:attrName>
                                        </p:attrNameLst>
                                      </p:cBhvr>
                                      <p:tavLst>
                                        <p:tav tm="0">
                                          <p:val>
                                            <p:fltVal val="90"/>
                                          </p:val>
                                        </p:tav>
                                        <p:tav tm="100000">
                                          <p:val>
                                            <p:fltVal val="0"/>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 calcmode="lin" valueType="num">
                                      <p:cBhvr>
                                        <p:cTn id="41" dur="500" fill="hold"/>
                                        <p:tgtEl>
                                          <p:spTgt spid="13"/>
                                        </p:tgtEl>
                                        <p:attrNameLst>
                                          <p:attrName>style.rotation</p:attrName>
                                        </p:attrNameLst>
                                      </p:cBhvr>
                                      <p:tavLst>
                                        <p:tav tm="0">
                                          <p:val>
                                            <p:fltVal val="90"/>
                                          </p:val>
                                        </p:tav>
                                        <p:tav tm="100000">
                                          <p:val>
                                            <p:fltVal val="0"/>
                                          </p:val>
                                        </p:tav>
                                      </p:tavLst>
                                    </p:anim>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54005" y="2659337"/>
            <a:ext cx="5737395" cy="4968325"/>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87" r="-14987"/>
              </a:stretch>
            </a:blipFill>
            <a:ln cap="sq">
              <a:noFill/>
              <a:prstDash val="solid"/>
              <a:miter/>
            </a:ln>
          </p:spPr>
        </p:sp>
      </p:grpSp>
      <p:grpSp>
        <p:nvGrpSpPr>
          <p:cNvPr id="4" name="Group 4"/>
          <p:cNvGrpSpPr/>
          <p:nvPr/>
        </p:nvGrpSpPr>
        <p:grpSpPr>
          <a:xfrm>
            <a:off x="-711508" y="0"/>
            <a:ext cx="5737395" cy="4968325"/>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87" r="-14987"/>
              </a:stretch>
            </a:blipFill>
            <a:ln cap="sq">
              <a:noFill/>
              <a:prstDash val="solid"/>
              <a:miter/>
            </a:ln>
          </p:spPr>
        </p:sp>
      </p:grpSp>
      <p:grpSp>
        <p:nvGrpSpPr>
          <p:cNvPr id="6" name="Group 6"/>
          <p:cNvGrpSpPr/>
          <p:nvPr/>
        </p:nvGrpSpPr>
        <p:grpSpPr>
          <a:xfrm>
            <a:off x="-711508" y="5318675"/>
            <a:ext cx="5737395" cy="496832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a:ln cap="sq">
              <a:noFill/>
              <a:prstDash val="solid"/>
              <a:miter/>
            </a:ln>
          </p:spPr>
        </p:sp>
      </p:grpSp>
      <p:sp>
        <p:nvSpPr>
          <p:cNvPr id="8" name="Freeform 8"/>
          <p:cNvSpPr/>
          <p:nvPr/>
        </p:nvSpPr>
        <p:spPr>
          <a:xfrm rot="-3578320">
            <a:off x="6418642" y="-485952"/>
            <a:ext cx="2904567" cy="2513771"/>
          </a:xfrm>
          <a:custGeom>
            <a:avLst/>
            <a:gdLst/>
            <a:ahLst/>
            <a:cxnLst/>
            <a:rect l="l" t="t" r="r" b="b"/>
            <a:pathLst>
              <a:path w="2904567" h="2513771">
                <a:moveTo>
                  <a:pt x="0" y="0"/>
                </a:moveTo>
                <a:lnTo>
                  <a:pt x="2904566" y="0"/>
                </a:lnTo>
                <a:lnTo>
                  <a:pt x="2904566" y="2513770"/>
                </a:lnTo>
                <a:lnTo>
                  <a:pt x="0" y="2513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3578320">
            <a:off x="6965089" y="8795768"/>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3578320">
            <a:off x="-1452283" y="4061790"/>
            <a:ext cx="2904567" cy="2513771"/>
          </a:xfrm>
          <a:custGeom>
            <a:avLst/>
            <a:gdLst/>
            <a:ahLst/>
            <a:cxnLst/>
            <a:rect l="l" t="t" r="r" b="b"/>
            <a:pathLst>
              <a:path w="2904567" h="2513771">
                <a:moveTo>
                  <a:pt x="0" y="0"/>
                </a:moveTo>
                <a:lnTo>
                  <a:pt x="2904566" y="0"/>
                </a:lnTo>
                <a:lnTo>
                  <a:pt x="2904566"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3578320">
            <a:off x="6418642" y="2173385"/>
            <a:ext cx="2904567" cy="2513771"/>
          </a:xfrm>
          <a:custGeom>
            <a:avLst/>
            <a:gdLst/>
            <a:ahLst/>
            <a:cxnLst/>
            <a:rect l="l" t="t" r="r" b="b"/>
            <a:pathLst>
              <a:path w="2904567" h="2513771">
                <a:moveTo>
                  <a:pt x="0" y="0"/>
                </a:moveTo>
                <a:lnTo>
                  <a:pt x="2904566" y="0"/>
                </a:lnTo>
                <a:lnTo>
                  <a:pt x="2904566"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3578320">
            <a:off x="4571649" y="7527325"/>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7221679">
            <a:off x="4119534" y="842892"/>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rot="7221679">
            <a:off x="6971851" y="6142892"/>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rot="7221679">
            <a:off x="6425403" y="-479451"/>
            <a:ext cx="2898563" cy="2508574"/>
          </a:xfrm>
          <a:custGeom>
            <a:avLst/>
            <a:gdLst/>
            <a:ahLst/>
            <a:cxnLst/>
            <a:rect l="l" t="t" r="r" b="b"/>
            <a:pathLst>
              <a:path w="2898563" h="2508574">
                <a:moveTo>
                  <a:pt x="0" y="0"/>
                </a:moveTo>
                <a:lnTo>
                  <a:pt x="2898563" y="0"/>
                </a:lnTo>
                <a:lnTo>
                  <a:pt x="2898563" y="2508575"/>
                </a:lnTo>
                <a:lnTo>
                  <a:pt x="0" y="25085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6" name="TextBox 16"/>
          <p:cNvSpPr txBox="1"/>
          <p:nvPr/>
        </p:nvSpPr>
        <p:spPr>
          <a:xfrm>
            <a:off x="9317199" y="1925069"/>
            <a:ext cx="8970801" cy="3752578"/>
          </a:xfrm>
          <a:prstGeom prst="rect">
            <a:avLst/>
          </a:prstGeom>
        </p:spPr>
        <p:txBody>
          <a:bodyPr lIns="0" tIns="0" rIns="0" bIns="0" rtlCol="0" anchor="t">
            <a:spAutoFit/>
          </a:bodyPr>
          <a:lstStyle/>
          <a:p>
            <a:pPr algn="ctr">
              <a:lnSpc>
                <a:spcPts val="3739"/>
              </a:lnSpc>
            </a:pPr>
            <a:r>
              <a:rPr lang="en-US" sz="3495" b="1" spc="97">
                <a:solidFill>
                  <a:srgbClr val="4F6A92"/>
                </a:solidFill>
                <a:latin typeface="Barlow Condensed Bold"/>
                <a:ea typeface="Barlow Condensed Bold"/>
                <a:cs typeface="Barlow Condensed Bold"/>
                <a:sym typeface="Barlow Condensed Bold"/>
              </a:rPr>
              <a:t>  2.Technologie de l’interface utilisateur :</a:t>
            </a:r>
          </a:p>
          <a:p>
            <a:pPr algn="ctr">
              <a:lnSpc>
                <a:spcPts val="3739"/>
              </a:lnSpc>
            </a:pPr>
            <a:r>
              <a:rPr lang="en-US" sz="3495" spc="97">
                <a:solidFill>
                  <a:srgbClr val="4F6A92"/>
                </a:solidFill>
                <a:latin typeface="Barlow Condensed"/>
                <a:ea typeface="Barlow Condensed"/>
                <a:cs typeface="Barlow Condensed"/>
                <a:sym typeface="Barlow Condensed"/>
              </a:rPr>
              <a:t>L’UI est</a:t>
            </a:r>
            <a:r>
              <a:rPr lang="en-US" sz="3495" b="1" spc="97">
                <a:solidFill>
                  <a:srgbClr val="4F6A92"/>
                </a:solidFill>
                <a:latin typeface="Barlow Condensed Bold"/>
                <a:ea typeface="Barlow Condensed Bold"/>
                <a:cs typeface="Barlow Condensed Bold"/>
                <a:sym typeface="Barlow Condensed Bold"/>
              </a:rPr>
              <a:t> </a:t>
            </a:r>
            <a:r>
              <a:rPr lang="en-US" sz="3495" spc="97">
                <a:solidFill>
                  <a:srgbClr val="4F6A92"/>
                </a:solidFill>
                <a:latin typeface="Barlow Condensed"/>
                <a:ea typeface="Barlow Condensed"/>
                <a:cs typeface="Barlow Condensed"/>
                <a:sym typeface="Barlow Condensed"/>
              </a:rPr>
              <a:t>vraisemblablement développée avec JavaFX (pour un design moderne et des interactions dynamiques) ou Swing (plus traditionnel).</a:t>
            </a:r>
          </a:p>
          <a:p>
            <a:pPr algn="ctr">
              <a:lnSpc>
                <a:spcPts val="3739"/>
              </a:lnSpc>
            </a:pPr>
            <a:r>
              <a:rPr lang="en-US" sz="3495" spc="97">
                <a:solidFill>
                  <a:srgbClr val="4F6A92"/>
                </a:solidFill>
                <a:latin typeface="Barlow Condensed"/>
                <a:ea typeface="Barlow Condensed"/>
                <a:cs typeface="Barlow Condensed"/>
                <a:sym typeface="Barlow Condensed"/>
              </a:rPr>
              <a:t>Les noms des classes indiquent l’utilisation de composants standards tels que des boutons, des formulaires, des tableaux, et des fenêtres modales.</a:t>
            </a:r>
          </a:p>
          <a:p>
            <a:pPr algn="ctr">
              <a:lnSpc>
                <a:spcPts val="3632"/>
              </a:lnSpc>
            </a:pPr>
            <a:endParaRPr lang="en-US" sz="3495" spc="97">
              <a:solidFill>
                <a:srgbClr val="4F6A92"/>
              </a:solidFill>
              <a:latin typeface="Barlow Condensed"/>
              <a:ea typeface="Barlow Condensed"/>
              <a:cs typeface="Barlow Condensed"/>
              <a:sym typeface="Barlow Condensed"/>
            </a:endParaRPr>
          </a:p>
        </p:txBody>
      </p:sp>
      <p:sp>
        <p:nvSpPr>
          <p:cNvPr id="17" name="Freeform 17"/>
          <p:cNvSpPr/>
          <p:nvPr/>
        </p:nvSpPr>
        <p:spPr>
          <a:xfrm>
            <a:off x="10727719" y="606414"/>
            <a:ext cx="1029966" cy="844572"/>
          </a:xfrm>
          <a:custGeom>
            <a:avLst/>
            <a:gdLst/>
            <a:ahLst/>
            <a:cxnLst/>
            <a:rect l="l" t="t" r="r" b="b"/>
            <a:pathLst>
              <a:path w="1029966" h="844572">
                <a:moveTo>
                  <a:pt x="0" y="0"/>
                </a:moveTo>
                <a:lnTo>
                  <a:pt x="1029966" y="0"/>
                </a:lnTo>
                <a:lnTo>
                  <a:pt x="1029966" y="844572"/>
                </a:lnTo>
                <a:lnTo>
                  <a:pt x="0" y="84457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8" name="TextBox 18"/>
          <p:cNvSpPr txBox="1"/>
          <p:nvPr/>
        </p:nvSpPr>
        <p:spPr>
          <a:xfrm>
            <a:off x="11757685" y="717434"/>
            <a:ext cx="3288600" cy="733552"/>
          </a:xfrm>
          <a:prstGeom prst="rect">
            <a:avLst/>
          </a:prstGeom>
        </p:spPr>
        <p:txBody>
          <a:bodyPr lIns="0" tIns="0" rIns="0" bIns="0" rtlCol="0" anchor="t">
            <a:spAutoFit/>
          </a:bodyPr>
          <a:lstStyle/>
          <a:p>
            <a:pPr marL="0" lvl="1" indent="0" algn="l">
              <a:lnSpc>
                <a:spcPts val="5563"/>
              </a:lnSpc>
              <a:spcBef>
                <a:spcPct val="0"/>
              </a:spcBef>
            </a:pPr>
            <a:r>
              <a:rPr lang="en-US" sz="5199" spc="145">
                <a:solidFill>
                  <a:srgbClr val="4F6A92"/>
                </a:solidFill>
                <a:latin typeface="Barlow Condensed"/>
                <a:ea typeface="Barlow Condensed"/>
                <a:cs typeface="Barlow Condensed"/>
                <a:sym typeface="Barlow Condensed"/>
              </a:rPr>
              <a:t>  CabManager </a:t>
            </a:r>
          </a:p>
        </p:txBody>
      </p:sp>
      <p:sp>
        <p:nvSpPr>
          <p:cNvPr id="19" name="TextBox 19"/>
          <p:cNvSpPr txBox="1"/>
          <p:nvPr/>
        </p:nvSpPr>
        <p:spPr>
          <a:xfrm>
            <a:off x="9969212" y="5841368"/>
            <a:ext cx="8318788" cy="5067935"/>
          </a:xfrm>
          <a:prstGeom prst="rect">
            <a:avLst/>
          </a:prstGeom>
        </p:spPr>
        <p:txBody>
          <a:bodyPr lIns="0" tIns="0" rIns="0" bIns="0" rtlCol="0" anchor="t">
            <a:spAutoFit/>
          </a:bodyPr>
          <a:lstStyle/>
          <a:p>
            <a:pPr algn="ctr">
              <a:lnSpc>
                <a:spcPts val="3745"/>
              </a:lnSpc>
            </a:pPr>
            <a:r>
              <a:rPr lang="en-US" sz="3500" b="1" spc="98">
                <a:solidFill>
                  <a:srgbClr val="4F6A92"/>
                </a:solidFill>
                <a:latin typeface="Barlow Condensed Bold"/>
                <a:ea typeface="Barlow Condensed Bold"/>
                <a:cs typeface="Barlow Condensed Bold"/>
                <a:sym typeface="Barlow Condensed Bold"/>
              </a:rPr>
              <a:t> 3.Expérience utilisateur (UX) :</a:t>
            </a:r>
          </a:p>
          <a:p>
            <a:pPr algn="ctr">
              <a:lnSpc>
                <a:spcPts val="3745"/>
              </a:lnSpc>
            </a:pPr>
            <a:r>
              <a:rPr lang="en-US" sz="3500" spc="98">
                <a:solidFill>
                  <a:srgbClr val="4F6A92"/>
                </a:solidFill>
                <a:latin typeface="Barlow Condensed"/>
                <a:ea typeface="Barlow Condensed"/>
                <a:cs typeface="Barlow Condensed"/>
                <a:sym typeface="Barlow Condensed"/>
              </a:rPr>
              <a:t>Des classes comme Login.java et PasswordUtils.java montrent une attention particulière à la sécurité et à l’authentification des utilisateurs.</a:t>
            </a:r>
          </a:p>
          <a:p>
            <a:pPr algn="ctr">
              <a:lnSpc>
                <a:spcPts val="3745"/>
              </a:lnSpc>
            </a:pPr>
            <a:r>
              <a:rPr lang="en-US" sz="3500" spc="98">
                <a:solidFill>
                  <a:srgbClr val="4F6A92"/>
                </a:solidFill>
                <a:latin typeface="Barlow Condensed"/>
                <a:ea typeface="Barlow Condensed"/>
                <a:cs typeface="Barlow Condensed"/>
                <a:sym typeface="Barlow Condensed"/>
              </a:rPr>
              <a:t>La modularité suggère une navigation simple, avec des flux de travail bien définis pour chaque tâche (par exemple, AjouterRendezVous.java pour programmer un rendez-vous).</a:t>
            </a:r>
          </a:p>
          <a:p>
            <a:pPr algn="ctr">
              <a:lnSpc>
                <a:spcPts val="3104"/>
              </a:lnSpc>
            </a:pPr>
            <a:r>
              <a:rPr lang="en-US" sz="2901" spc="81">
                <a:solidFill>
                  <a:srgbClr val="4F6A92"/>
                </a:solidFill>
                <a:latin typeface="Barlow Condensed"/>
                <a:ea typeface="Barlow Condensed"/>
                <a:cs typeface="Barlow Condensed"/>
                <a:sym typeface="Barlow Condensed"/>
              </a:rPr>
              <a:t>.</a:t>
            </a:r>
          </a:p>
          <a:p>
            <a:pPr algn="ctr">
              <a:lnSpc>
                <a:spcPts val="3745"/>
              </a:lnSpc>
            </a:pPr>
            <a:endParaRPr lang="en-US" sz="2901" spc="81">
              <a:solidFill>
                <a:srgbClr val="4F6A92"/>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90"/>
                                          </p:val>
                                        </p:tav>
                                        <p:tav tm="100000">
                                          <p:val>
                                            <p:fltVal val="0"/>
                                          </p:val>
                                        </p:tav>
                                      </p:tavLst>
                                    </p:anim>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 calcmode="lin" valueType="num">
                                      <p:cBhvr>
                                        <p:cTn id="17" dur="500" fill="hold"/>
                                        <p:tgtEl>
                                          <p:spTgt spid="13"/>
                                        </p:tgtEl>
                                        <p:attrNameLst>
                                          <p:attrName>style.rotation</p:attrName>
                                        </p:attrNameLst>
                                      </p:cBhvr>
                                      <p:tavLst>
                                        <p:tav tm="0">
                                          <p:val>
                                            <p:fltVal val="90"/>
                                          </p:val>
                                        </p:tav>
                                        <p:tav tm="100000">
                                          <p:val>
                                            <p:fltVal val="0"/>
                                          </p:val>
                                        </p:tav>
                                      </p:tavLst>
                                    </p:anim>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 calcmode="lin" valueType="num">
                                      <p:cBhvr>
                                        <p:cTn id="25" dur="500" fill="hold"/>
                                        <p:tgtEl>
                                          <p:spTgt spid="15"/>
                                        </p:tgtEl>
                                        <p:attrNameLst>
                                          <p:attrName>style.rotation</p:attrName>
                                        </p:attrNameLst>
                                      </p:cBhvr>
                                      <p:tavLst>
                                        <p:tav tm="0">
                                          <p:val>
                                            <p:fltVal val="90"/>
                                          </p:val>
                                        </p:tav>
                                        <p:tav tm="100000">
                                          <p:val>
                                            <p:fltVal val="0"/>
                                          </p:val>
                                        </p:tav>
                                      </p:tavLst>
                                    </p:anim>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 calcmode="lin" valueType="num">
                                      <p:cBhvr>
                                        <p:cTn id="33" dur="500" fill="hold"/>
                                        <p:tgtEl>
                                          <p:spTgt spid="11"/>
                                        </p:tgtEl>
                                        <p:attrNameLst>
                                          <p:attrName>style.rotation</p:attrName>
                                        </p:attrNameLst>
                                      </p:cBhvr>
                                      <p:tavLst>
                                        <p:tav tm="0">
                                          <p:val>
                                            <p:fltVal val="90"/>
                                          </p:val>
                                        </p:tav>
                                        <p:tav tm="100000">
                                          <p:val>
                                            <p:fltVal val="0"/>
                                          </p:val>
                                        </p:tav>
                                      </p:tavLst>
                                    </p:anim>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 calcmode="lin" valueType="num">
                                      <p:cBhvr>
                                        <p:cTn id="41" dur="500" fill="hold"/>
                                        <p:tgtEl>
                                          <p:spTgt spid="14"/>
                                        </p:tgtEl>
                                        <p:attrNameLst>
                                          <p:attrName>style.rotation</p:attrName>
                                        </p:attrNameLst>
                                      </p:cBhvr>
                                      <p:tavLst>
                                        <p:tav tm="0">
                                          <p:val>
                                            <p:fltVal val="90"/>
                                          </p:val>
                                        </p:tav>
                                        <p:tav tm="100000">
                                          <p:val>
                                            <p:fltVal val="0"/>
                                          </p:val>
                                        </p:tav>
                                      </p:tavLst>
                                    </p:anim>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 calcmode="lin" valueType="num">
                                      <p:cBhvr>
                                        <p:cTn id="49" dur="500" fill="hold"/>
                                        <p:tgtEl>
                                          <p:spTgt spid="12"/>
                                        </p:tgtEl>
                                        <p:attrNameLst>
                                          <p:attrName>style.rotation</p:attrName>
                                        </p:attrNameLst>
                                      </p:cBhvr>
                                      <p:tavLst>
                                        <p:tav tm="0">
                                          <p:val>
                                            <p:fltVal val="90"/>
                                          </p:val>
                                        </p:tav>
                                        <p:tav tm="100000">
                                          <p:val>
                                            <p:fltVal val="0"/>
                                          </p:val>
                                        </p:tav>
                                      </p:tavLst>
                                    </p:anim>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 calcmode="lin" valueType="num">
                                      <p:cBhvr>
                                        <p:cTn id="57" dur="500" fill="hold"/>
                                        <p:tgtEl>
                                          <p:spTgt spid="9"/>
                                        </p:tgtEl>
                                        <p:attrNameLst>
                                          <p:attrName>style.rotation</p:attrName>
                                        </p:attrNameLst>
                                      </p:cBhvr>
                                      <p:tavLst>
                                        <p:tav tm="0">
                                          <p:val>
                                            <p:fltVal val="90"/>
                                          </p:val>
                                        </p:tav>
                                        <p:tav tm="100000">
                                          <p:val>
                                            <p:fltVal val="0"/>
                                          </p:val>
                                        </p:tav>
                                      </p:tavLst>
                                    </p:anim>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F6A92"/>
        </a:solidFill>
        <a:effectLst/>
      </p:bgPr>
    </p:bg>
    <p:spTree>
      <p:nvGrpSpPr>
        <p:cNvPr id="1" name=""/>
        <p:cNvGrpSpPr/>
        <p:nvPr/>
      </p:nvGrpSpPr>
      <p:grpSpPr>
        <a:xfrm>
          <a:off x="0" y="0"/>
          <a:ext cx="0" cy="0"/>
          <a:chOff x="0" y="0"/>
          <a:chExt cx="0" cy="0"/>
        </a:xfrm>
      </p:grpSpPr>
      <p:grpSp>
        <p:nvGrpSpPr>
          <p:cNvPr id="2" name="Group 2"/>
          <p:cNvGrpSpPr/>
          <p:nvPr/>
        </p:nvGrpSpPr>
        <p:grpSpPr>
          <a:xfrm>
            <a:off x="-1336306" y="4404617"/>
            <a:ext cx="4438309" cy="384337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a:ln cap="sq">
              <a:noFill/>
              <a:prstDash val="solid"/>
              <a:miter/>
            </a:ln>
          </p:spPr>
        </p:sp>
      </p:grpSp>
      <p:grpSp>
        <p:nvGrpSpPr>
          <p:cNvPr id="4" name="Group 4"/>
          <p:cNvGrpSpPr/>
          <p:nvPr/>
        </p:nvGrpSpPr>
        <p:grpSpPr>
          <a:xfrm>
            <a:off x="11849816" y="-503377"/>
            <a:ext cx="4438309" cy="384337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5355" r="-15355"/>
              </a:stretch>
            </a:blipFill>
            <a:ln cap="sq">
              <a:noFill/>
              <a:prstDash val="solid"/>
              <a:miter/>
            </a:ln>
          </p:spPr>
        </p:sp>
      </p:grpSp>
      <p:grpSp>
        <p:nvGrpSpPr>
          <p:cNvPr id="6" name="Group 6"/>
          <p:cNvGrpSpPr/>
          <p:nvPr/>
        </p:nvGrpSpPr>
        <p:grpSpPr>
          <a:xfrm>
            <a:off x="2147261" y="6443624"/>
            <a:ext cx="4438309" cy="3843376"/>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87" r="-14987"/>
              </a:stretch>
            </a:blipFill>
            <a:ln cap="sq">
              <a:noFill/>
              <a:prstDash val="solid"/>
              <a:miter/>
            </a:ln>
          </p:spPr>
        </p:sp>
      </p:grpSp>
      <p:grpSp>
        <p:nvGrpSpPr>
          <p:cNvPr id="8" name="Group 8"/>
          <p:cNvGrpSpPr/>
          <p:nvPr/>
        </p:nvGrpSpPr>
        <p:grpSpPr>
          <a:xfrm>
            <a:off x="15286624" y="1580657"/>
            <a:ext cx="4438309" cy="3843376"/>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4987" r="-14987"/>
              </a:stretch>
            </a:blipFill>
            <a:ln cap="sq">
              <a:noFill/>
              <a:prstDash val="solid"/>
              <a:miter/>
            </a:ln>
          </p:spPr>
        </p:sp>
      </p:grpSp>
      <p:sp>
        <p:nvSpPr>
          <p:cNvPr id="10" name="Freeform 10"/>
          <p:cNvSpPr/>
          <p:nvPr/>
        </p:nvSpPr>
        <p:spPr>
          <a:xfrm rot="7221679">
            <a:off x="12844168" y="3496395"/>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7221679">
            <a:off x="-228763" y="8379277"/>
            <a:ext cx="2898563" cy="2508574"/>
          </a:xfrm>
          <a:custGeom>
            <a:avLst/>
            <a:gdLst/>
            <a:ahLst/>
            <a:cxnLst/>
            <a:rect l="l" t="t" r="r" b="b"/>
            <a:pathLst>
              <a:path w="2898563" h="2508574">
                <a:moveTo>
                  <a:pt x="0" y="0"/>
                </a:moveTo>
                <a:lnTo>
                  <a:pt x="2898563" y="0"/>
                </a:lnTo>
                <a:lnTo>
                  <a:pt x="2898563" y="2508575"/>
                </a:lnTo>
                <a:lnTo>
                  <a:pt x="0" y="2508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3578320">
            <a:off x="15807017" y="-1061105"/>
            <a:ext cx="2904567" cy="2513771"/>
          </a:xfrm>
          <a:custGeom>
            <a:avLst/>
            <a:gdLst/>
            <a:ahLst/>
            <a:cxnLst/>
            <a:rect l="l" t="t" r="r" b="b"/>
            <a:pathLst>
              <a:path w="2904567" h="2513771">
                <a:moveTo>
                  <a:pt x="0" y="0"/>
                </a:moveTo>
                <a:lnTo>
                  <a:pt x="2904566" y="0"/>
                </a:lnTo>
                <a:lnTo>
                  <a:pt x="2904566" y="2513771"/>
                </a:lnTo>
                <a:lnTo>
                  <a:pt x="0" y="25137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3578320">
            <a:off x="15180805" y="4874211"/>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rot="-3578320">
            <a:off x="3229109" y="5102703"/>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2147261" y="233880"/>
            <a:ext cx="8841373" cy="5100485"/>
          </a:xfrm>
          <a:prstGeom prst="rect">
            <a:avLst/>
          </a:prstGeom>
        </p:spPr>
        <p:txBody>
          <a:bodyPr lIns="0" tIns="0" rIns="0" bIns="0" rtlCol="0" anchor="t">
            <a:spAutoFit/>
          </a:bodyPr>
          <a:lstStyle/>
          <a:p>
            <a:pPr algn="ctr">
              <a:lnSpc>
                <a:spcPts val="4002"/>
              </a:lnSpc>
            </a:pPr>
            <a:r>
              <a:rPr lang="en-US" sz="3740" b="1" spc="104">
                <a:solidFill>
                  <a:srgbClr val="FFFFFF"/>
                </a:solidFill>
                <a:latin typeface="Barlow Condensed Bold"/>
                <a:ea typeface="Barlow Condensed Bold"/>
                <a:cs typeface="Barlow Condensed Bold"/>
                <a:sym typeface="Barlow Condensed Bold"/>
              </a:rPr>
              <a:t>4. Fonctionnalités graphiques possibles :</a:t>
            </a:r>
          </a:p>
          <a:p>
            <a:pPr marL="807633" lvl="1" indent="-403817" algn="ctr">
              <a:lnSpc>
                <a:spcPts val="4002"/>
              </a:lnSpc>
              <a:buFont typeface="Arial"/>
              <a:buChar char="•"/>
            </a:pPr>
            <a:r>
              <a:rPr lang="en-US" sz="3740" spc="104">
                <a:solidFill>
                  <a:srgbClr val="FFFFFF"/>
                </a:solidFill>
                <a:latin typeface="Barlow Condensed"/>
                <a:ea typeface="Barlow Condensed"/>
                <a:cs typeface="Barlow Condensed"/>
                <a:sym typeface="Barlow Condensed"/>
              </a:rPr>
              <a:t>Utilisation d’un tableau de bord interactif pour afficher les rendez-vous en attente, les patients enregistrés, et les alertes.</a:t>
            </a:r>
          </a:p>
          <a:p>
            <a:pPr marL="807633" lvl="1" indent="-403817" algn="ctr">
              <a:lnSpc>
                <a:spcPts val="4002"/>
              </a:lnSpc>
              <a:buFont typeface="Arial"/>
              <a:buChar char="•"/>
            </a:pPr>
            <a:r>
              <a:rPr lang="en-US" sz="3740" spc="104">
                <a:solidFill>
                  <a:srgbClr val="FFFFFF"/>
                </a:solidFill>
                <a:latin typeface="Barlow Condensed"/>
                <a:ea typeface="Barlow Condensed"/>
                <a:cs typeface="Barlow Condensed"/>
                <a:sym typeface="Barlow Condensed"/>
              </a:rPr>
              <a:t>Fenêtres ou formulaires dédiés pour les ajouts/modifications (patients, consultations, ordonnances).</a:t>
            </a:r>
          </a:p>
          <a:p>
            <a:pPr marL="807633" lvl="1" indent="-403817" algn="ctr">
              <a:lnSpc>
                <a:spcPts val="4002"/>
              </a:lnSpc>
              <a:buFont typeface="Arial"/>
              <a:buChar char="•"/>
            </a:pPr>
            <a:r>
              <a:rPr lang="en-US" sz="3740" spc="104">
                <a:solidFill>
                  <a:srgbClr val="FFFFFF"/>
                </a:solidFill>
                <a:latin typeface="Barlow Condensed"/>
                <a:ea typeface="Barlow Condensed"/>
                <a:cs typeface="Barlow Condensed"/>
                <a:sym typeface="Barlow Condensed"/>
              </a:rPr>
              <a:t>Des tableaux pour afficher les données (patients, rendez-vous) de manière lisible.</a:t>
            </a:r>
          </a:p>
          <a:p>
            <a:pPr marL="0" lvl="1" indent="0" algn="ctr">
              <a:lnSpc>
                <a:spcPts val="4002"/>
              </a:lnSpc>
              <a:spcBef>
                <a:spcPct val="0"/>
              </a:spcBef>
            </a:pPr>
            <a:endParaRPr lang="en-US" sz="3740" spc="104">
              <a:solidFill>
                <a:srgbClr val="FFFFFF"/>
              </a:solidFill>
              <a:latin typeface="Barlow Condensed"/>
              <a:ea typeface="Barlow Condensed"/>
              <a:cs typeface="Barlow Condensed"/>
              <a:sym typeface="Barlow Condensed"/>
            </a:endParaRPr>
          </a:p>
        </p:txBody>
      </p:sp>
      <p:sp>
        <p:nvSpPr>
          <p:cNvPr id="16" name="TextBox 16"/>
          <p:cNvSpPr txBox="1"/>
          <p:nvPr/>
        </p:nvSpPr>
        <p:spPr>
          <a:xfrm>
            <a:off x="6585571" y="6280848"/>
            <a:ext cx="8701053" cy="4233336"/>
          </a:xfrm>
          <a:prstGeom prst="rect">
            <a:avLst/>
          </a:prstGeom>
        </p:spPr>
        <p:txBody>
          <a:bodyPr lIns="0" tIns="0" rIns="0" bIns="0" rtlCol="0" anchor="t">
            <a:spAutoFit/>
          </a:bodyPr>
          <a:lstStyle/>
          <a:p>
            <a:pPr algn="l">
              <a:lnSpc>
                <a:spcPts val="5420"/>
              </a:lnSpc>
            </a:pPr>
            <a:r>
              <a:rPr lang="en-US" sz="3871" b="1">
                <a:solidFill>
                  <a:srgbClr val="FFFFFF"/>
                </a:solidFill>
                <a:latin typeface="Barlow Condensed Bold"/>
                <a:ea typeface="Barlow Condensed Bold"/>
                <a:cs typeface="Barlow Condensed Bold"/>
                <a:sym typeface="Barlow Condensed Bold"/>
              </a:rPr>
              <a:t>    5.Accessibilité et Responsabilité :</a:t>
            </a:r>
          </a:p>
          <a:p>
            <a:pPr algn="l">
              <a:lnSpc>
                <a:spcPts val="5420"/>
              </a:lnSpc>
            </a:pPr>
            <a:r>
              <a:rPr lang="en-US" sz="3871">
                <a:solidFill>
                  <a:srgbClr val="FFFFFF"/>
                </a:solidFill>
                <a:latin typeface="Barlow Condensed"/>
                <a:ea typeface="Barlow Condensed"/>
                <a:cs typeface="Barlow Condensed"/>
                <a:sym typeface="Barlow Condensed"/>
              </a:rPr>
              <a:t>Les rôles distincts pour les médecins et secrétaires indiquent que l'interface peut être adaptée selon les permissions utilisateur, améliorant ainsi la sécurité et la pertinence des informations affichées.</a:t>
            </a:r>
          </a:p>
          <a:p>
            <a:pPr algn="l">
              <a:lnSpc>
                <a:spcPts val="1806"/>
              </a:lnSpc>
            </a:pPr>
            <a:endParaRPr lang="en-US" sz="3871">
              <a:solidFill>
                <a:srgbClr val="FFFFFF"/>
              </a:solidFill>
              <a:latin typeface="Barlow Condensed"/>
              <a:ea typeface="Barlow Condensed"/>
              <a:cs typeface="Barlow Condensed"/>
              <a:sym typeface="Barlow Condensed"/>
            </a:endParaRPr>
          </a:p>
          <a:p>
            <a:pPr marL="0" lvl="1" indent="0" algn="ctr">
              <a:lnSpc>
                <a:spcPts val="4304"/>
              </a:lnSpc>
              <a:spcBef>
                <a:spcPct val="0"/>
              </a:spcBef>
            </a:pPr>
            <a:endParaRPr lang="en-US" sz="3871">
              <a:solidFill>
                <a:srgbClr val="FFFFFF"/>
              </a:solidFill>
              <a:latin typeface="Barlow Condensed"/>
              <a:ea typeface="Barlow Condensed"/>
              <a:cs typeface="Barlow Condensed"/>
              <a:sym typeface="Barlow Condensed"/>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9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90"/>
                                          </p:val>
                                        </p:tav>
                                        <p:tav tm="100000">
                                          <p:val>
                                            <p:fltVal val="0"/>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 calcmode="lin" valueType="num">
                                      <p:cBhvr>
                                        <p:cTn id="33" dur="500" fill="hold"/>
                                        <p:tgtEl>
                                          <p:spTgt spid="13"/>
                                        </p:tgtEl>
                                        <p:attrNameLst>
                                          <p:attrName>style.rotation</p:attrName>
                                        </p:attrNameLst>
                                      </p:cBhvr>
                                      <p:tavLst>
                                        <p:tav tm="0">
                                          <p:val>
                                            <p:fltVal val="90"/>
                                          </p:val>
                                        </p:tav>
                                        <p:tav tm="100000">
                                          <p:val>
                                            <p:fltVal val="0"/>
                                          </p:val>
                                        </p:tav>
                                      </p:tavLst>
                                    </p:anim>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 calcmode="lin" valueType="num">
                                      <p:cBhvr>
                                        <p:cTn id="41" dur="500" fill="hold"/>
                                        <p:tgtEl>
                                          <p:spTgt spid="10"/>
                                        </p:tgtEl>
                                        <p:attrNameLst>
                                          <p:attrName>style.rotation</p:attrName>
                                        </p:attrNameLst>
                                      </p:cBhvr>
                                      <p:tavLst>
                                        <p:tav tm="0">
                                          <p:val>
                                            <p:fltVal val="90"/>
                                          </p:val>
                                        </p:tav>
                                        <p:tav tm="100000">
                                          <p:val>
                                            <p:fltVal val="0"/>
                                          </p:val>
                                        </p:tav>
                                      </p:tavLst>
                                    </p:anim>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54005" y="2659337"/>
            <a:ext cx="5737395" cy="4968325"/>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87" r="-14987"/>
              </a:stretch>
            </a:blipFill>
            <a:ln cap="sq">
              <a:noFill/>
              <a:prstDash val="solid"/>
              <a:miter/>
            </a:ln>
          </p:spPr>
        </p:sp>
      </p:grpSp>
      <p:grpSp>
        <p:nvGrpSpPr>
          <p:cNvPr id="4" name="Group 4"/>
          <p:cNvGrpSpPr/>
          <p:nvPr/>
        </p:nvGrpSpPr>
        <p:grpSpPr>
          <a:xfrm>
            <a:off x="-711508" y="0"/>
            <a:ext cx="5737395" cy="4968325"/>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46" r="-14946"/>
              </a:stretch>
            </a:blipFill>
            <a:ln cap="sq">
              <a:noFill/>
              <a:prstDash val="solid"/>
              <a:miter/>
            </a:ln>
          </p:spPr>
        </p:sp>
      </p:grpSp>
      <p:grpSp>
        <p:nvGrpSpPr>
          <p:cNvPr id="6" name="Group 6"/>
          <p:cNvGrpSpPr/>
          <p:nvPr/>
        </p:nvGrpSpPr>
        <p:grpSpPr>
          <a:xfrm>
            <a:off x="-711508" y="5318675"/>
            <a:ext cx="5737395" cy="496832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36501" b="-36501"/>
              </a:stretch>
            </a:blipFill>
            <a:ln cap="sq">
              <a:noFill/>
              <a:prstDash val="solid"/>
              <a:miter/>
            </a:ln>
          </p:spPr>
        </p:sp>
      </p:grpSp>
      <p:sp>
        <p:nvSpPr>
          <p:cNvPr id="8" name="Freeform 8"/>
          <p:cNvSpPr/>
          <p:nvPr/>
        </p:nvSpPr>
        <p:spPr>
          <a:xfrm rot="-3578320">
            <a:off x="6418642" y="-485952"/>
            <a:ext cx="2904567" cy="2513771"/>
          </a:xfrm>
          <a:custGeom>
            <a:avLst/>
            <a:gdLst/>
            <a:ahLst/>
            <a:cxnLst/>
            <a:rect l="l" t="t" r="r" b="b"/>
            <a:pathLst>
              <a:path w="2904567" h="2513771">
                <a:moveTo>
                  <a:pt x="0" y="0"/>
                </a:moveTo>
                <a:lnTo>
                  <a:pt x="2904566" y="0"/>
                </a:lnTo>
                <a:lnTo>
                  <a:pt x="2904566" y="2513770"/>
                </a:lnTo>
                <a:lnTo>
                  <a:pt x="0" y="25137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3578320">
            <a:off x="6965089" y="8795768"/>
            <a:ext cx="2904567" cy="2513771"/>
          </a:xfrm>
          <a:custGeom>
            <a:avLst/>
            <a:gdLst/>
            <a:ahLst/>
            <a:cxnLst/>
            <a:rect l="l" t="t" r="r" b="b"/>
            <a:pathLst>
              <a:path w="2904567" h="2513771">
                <a:moveTo>
                  <a:pt x="0" y="0"/>
                </a:moveTo>
                <a:lnTo>
                  <a:pt x="2904567" y="0"/>
                </a:lnTo>
                <a:lnTo>
                  <a:pt x="2904567" y="2513771"/>
                </a:lnTo>
                <a:lnTo>
                  <a:pt x="0" y="25137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3578320">
            <a:off x="-1452283" y="4061790"/>
            <a:ext cx="2904567" cy="2513771"/>
          </a:xfrm>
          <a:custGeom>
            <a:avLst/>
            <a:gdLst/>
            <a:ahLst/>
            <a:cxnLst/>
            <a:rect l="l" t="t" r="r" b="b"/>
            <a:pathLst>
              <a:path w="2904567" h="2513771">
                <a:moveTo>
                  <a:pt x="0" y="0"/>
                </a:moveTo>
                <a:lnTo>
                  <a:pt x="2904566" y="0"/>
                </a:lnTo>
                <a:lnTo>
                  <a:pt x="2904566"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rot="-3578320">
            <a:off x="6418642" y="2173385"/>
            <a:ext cx="2904567" cy="2513771"/>
          </a:xfrm>
          <a:custGeom>
            <a:avLst/>
            <a:gdLst/>
            <a:ahLst/>
            <a:cxnLst/>
            <a:rect l="l" t="t" r="r" b="b"/>
            <a:pathLst>
              <a:path w="2904567" h="2513771">
                <a:moveTo>
                  <a:pt x="0" y="0"/>
                </a:moveTo>
                <a:lnTo>
                  <a:pt x="2904566" y="0"/>
                </a:lnTo>
                <a:lnTo>
                  <a:pt x="2904566"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3578320">
            <a:off x="4571649" y="7527325"/>
            <a:ext cx="2904567" cy="2513771"/>
          </a:xfrm>
          <a:custGeom>
            <a:avLst/>
            <a:gdLst/>
            <a:ahLst/>
            <a:cxnLst/>
            <a:rect l="l" t="t" r="r" b="b"/>
            <a:pathLst>
              <a:path w="2904567" h="2513771">
                <a:moveTo>
                  <a:pt x="0" y="0"/>
                </a:moveTo>
                <a:lnTo>
                  <a:pt x="2904567" y="0"/>
                </a:lnTo>
                <a:lnTo>
                  <a:pt x="2904567" y="2513770"/>
                </a:lnTo>
                <a:lnTo>
                  <a:pt x="0" y="251377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7221679">
            <a:off x="4119534" y="842892"/>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rot="7221679">
            <a:off x="6971851" y="6142892"/>
            <a:ext cx="2898563" cy="2508574"/>
          </a:xfrm>
          <a:custGeom>
            <a:avLst/>
            <a:gdLst/>
            <a:ahLst/>
            <a:cxnLst/>
            <a:rect l="l" t="t" r="r" b="b"/>
            <a:pathLst>
              <a:path w="2898563" h="2508574">
                <a:moveTo>
                  <a:pt x="0" y="0"/>
                </a:moveTo>
                <a:lnTo>
                  <a:pt x="2898562" y="0"/>
                </a:lnTo>
                <a:lnTo>
                  <a:pt x="2898562" y="2508574"/>
                </a:lnTo>
                <a:lnTo>
                  <a:pt x="0" y="25085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5" name="Freeform 15"/>
          <p:cNvSpPr/>
          <p:nvPr/>
        </p:nvSpPr>
        <p:spPr>
          <a:xfrm rot="7221679">
            <a:off x="6425403" y="-479451"/>
            <a:ext cx="2898563" cy="2508574"/>
          </a:xfrm>
          <a:custGeom>
            <a:avLst/>
            <a:gdLst/>
            <a:ahLst/>
            <a:cxnLst/>
            <a:rect l="l" t="t" r="r" b="b"/>
            <a:pathLst>
              <a:path w="2898563" h="2508574">
                <a:moveTo>
                  <a:pt x="0" y="0"/>
                </a:moveTo>
                <a:lnTo>
                  <a:pt x="2898563" y="0"/>
                </a:lnTo>
                <a:lnTo>
                  <a:pt x="2898563" y="2508575"/>
                </a:lnTo>
                <a:lnTo>
                  <a:pt x="0" y="250857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6" name="TextBox 16"/>
          <p:cNvSpPr txBox="1"/>
          <p:nvPr/>
        </p:nvSpPr>
        <p:spPr>
          <a:xfrm>
            <a:off x="9689494" y="507953"/>
            <a:ext cx="8326397" cy="3950348"/>
          </a:xfrm>
          <a:prstGeom prst="rect">
            <a:avLst/>
          </a:prstGeom>
        </p:spPr>
        <p:txBody>
          <a:bodyPr lIns="0" tIns="0" rIns="0" bIns="0" rtlCol="0" anchor="t">
            <a:spAutoFit/>
          </a:bodyPr>
          <a:lstStyle/>
          <a:p>
            <a:pPr marL="0" lvl="1" indent="0" algn="ctr">
              <a:lnSpc>
                <a:spcPts val="10172"/>
              </a:lnSpc>
            </a:pPr>
            <a:r>
              <a:rPr lang="en-US" sz="11057" b="1" spc="309">
                <a:solidFill>
                  <a:srgbClr val="4F6A92"/>
                </a:solidFill>
                <a:latin typeface="Barlow SemiCondensed Bold"/>
                <a:ea typeface="Barlow SemiCondensed Bold"/>
                <a:cs typeface="Barlow SemiCondensed Bold"/>
                <a:sym typeface="Barlow SemiCondensed Bold"/>
              </a:rPr>
              <a:t> TECHNOLOGIE UTILISÉE</a:t>
            </a:r>
          </a:p>
        </p:txBody>
      </p:sp>
      <p:sp>
        <p:nvSpPr>
          <p:cNvPr id="17" name="TextBox 17"/>
          <p:cNvSpPr txBox="1"/>
          <p:nvPr/>
        </p:nvSpPr>
        <p:spPr>
          <a:xfrm>
            <a:off x="11264642" y="4633437"/>
            <a:ext cx="6057484" cy="3169400"/>
          </a:xfrm>
          <a:prstGeom prst="rect">
            <a:avLst/>
          </a:prstGeom>
        </p:spPr>
        <p:txBody>
          <a:bodyPr lIns="0" tIns="0" rIns="0" bIns="0" rtlCol="0" anchor="t">
            <a:spAutoFit/>
          </a:bodyPr>
          <a:lstStyle/>
          <a:p>
            <a:pPr algn="ctr">
              <a:lnSpc>
                <a:spcPts val="4164"/>
              </a:lnSpc>
            </a:pPr>
            <a:r>
              <a:rPr lang="en-US" sz="3891" b="1" spc="108">
                <a:solidFill>
                  <a:srgbClr val="4F6A92"/>
                </a:solidFill>
                <a:latin typeface="Barlow Condensed Bold"/>
                <a:ea typeface="Barlow Condensed Bold"/>
                <a:cs typeface="Barlow Condensed Bold"/>
                <a:sym typeface="Barlow Condensed Bold"/>
              </a:rPr>
              <a:t> 1.Langage de programmation :</a:t>
            </a:r>
          </a:p>
          <a:p>
            <a:pPr marL="0" lvl="1" indent="0" algn="ctr">
              <a:lnSpc>
                <a:spcPts val="4164"/>
              </a:lnSpc>
              <a:spcBef>
                <a:spcPct val="0"/>
              </a:spcBef>
            </a:pPr>
            <a:r>
              <a:rPr lang="en-US" sz="3891" spc="108">
                <a:solidFill>
                  <a:srgbClr val="4F6A92"/>
                </a:solidFill>
                <a:latin typeface="Barlow Condensed"/>
                <a:ea typeface="Barlow Condensed"/>
                <a:cs typeface="Barlow Condensed"/>
                <a:sym typeface="Barlow Condensed"/>
              </a:rPr>
              <a:t>Le projet est développé en Java, un langage orienté objet, couramment utilisé pour des applications de bureau, web ou mobiles.</a:t>
            </a:r>
          </a:p>
        </p:txBody>
      </p:sp>
      <p:sp>
        <p:nvSpPr>
          <p:cNvPr id="18" name="Freeform 18"/>
          <p:cNvSpPr/>
          <p:nvPr/>
        </p:nvSpPr>
        <p:spPr>
          <a:xfrm>
            <a:off x="10727719" y="606414"/>
            <a:ext cx="1029966" cy="844572"/>
          </a:xfrm>
          <a:custGeom>
            <a:avLst/>
            <a:gdLst/>
            <a:ahLst/>
            <a:cxnLst/>
            <a:rect l="l" t="t" r="r" b="b"/>
            <a:pathLst>
              <a:path w="1029966" h="844572">
                <a:moveTo>
                  <a:pt x="0" y="0"/>
                </a:moveTo>
                <a:lnTo>
                  <a:pt x="1029966" y="0"/>
                </a:lnTo>
                <a:lnTo>
                  <a:pt x="1029966" y="844572"/>
                </a:lnTo>
                <a:lnTo>
                  <a:pt x="0" y="84457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9" name="TextBox 19"/>
          <p:cNvSpPr txBox="1"/>
          <p:nvPr/>
        </p:nvSpPr>
        <p:spPr>
          <a:xfrm>
            <a:off x="11757685" y="717434"/>
            <a:ext cx="3288600" cy="733552"/>
          </a:xfrm>
          <a:prstGeom prst="rect">
            <a:avLst/>
          </a:prstGeom>
        </p:spPr>
        <p:txBody>
          <a:bodyPr lIns="0" tIns="0" rIns="0" bIns="0" rtlCol="0" anchor="t">
            <a:spAutoFit/>
          </a:bodyPr>
          <a:lstStyle/>
          <a:p>
            <a:pPr marL="0" lvl="1" indent="0" algn="l">
              <a:lnSpc>
                <a:spcPts val="5563"/>
              </a:lnSpc>
              <a:spcBef>
                <a:spcPct val="0"/>
              </a:spcBef>
            </a:pPr>
            <a:r>
              <a:rPr lang="en-US" sz="5199" spc="145">
                <a:solidFill>
                  <a:srgbClr val="4F6A92"/>
                </a:solidFill>
                <a:latin typeface="Barlow Condensed"/>
                <a:ea typeface="Barlow Condensed"/>
                <a:cs typeface="Barlow Condensed"/>
                <a:sym typeface="Barlow Condensed"/>
              </a:rPr>
              <a:t>  CabManager </a:t>
            </a:r>
          </a:p>
        </p:txBody>
      </p:sp>
    </p:spTree>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90"/>
                                          </p:val>
                                        </p:tav>
                                        <p:tav tm="100000">
                                          <p:val>
                                            <p:fltVal val="0"/>
                                          </p:val>
                                        </p:tav>
                                      </p:tavLst>
                                    </p:anim>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 calcmode="lin" valueType="num">
                                      <p:cBhvr>
                                        <p:cTn id="17" dur="500" fill="hold"/>
                                        <p:tgtEl>
                                          <p:spTgt spid="10"/>
                                        </p:tgtEl>
                                        <p:attrNameLst>
                                          <p:attrName>style.rotation</p:attrName>
                                        </p:attrNameLst>
                                      </p:cBhvr>
                                      <p:tavLst>
                                        <p:tav tm="0">
                                          <p:val>
                                            <p:fltVal val="90"/>
                                          </p:val>
                                        </p:tav>
                                        <p:tav tm="100000">
                                          <p:val>
                                            <p:fltVal val="0"/>
                                          </p:val>
                                        </p:tav>
                                      </p:tavLst>
                                    </p:anim>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90"/>
                                          </p:val>
                                        </p:tav>
                                        <p:tav tm="100000">
                                          <p:val>
                                            <p:fltVal val="0"/>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 calcmode="lin" valueType="num">
                                      <p:cBhvr>
                                        <p:cTn id="33" dur="500" fill="hold"/>
                                        <p:tgtEl>
                                          <p:spTgt spid="14"/>
                                        </p:tgtEl>
                                        <p:attrNameLst>
                                          <p:attrName>style.rotation</p:attrName>
                                        </p:attrNameLst>
                                      </p:cBhvr>
                                      <p:tavLst>
                                        <p:tav tm="0">
                                          <p:val>
                                            <p:fltVal val="90"/>
                                          </p:val>
                                        </p:tav>
                                        <p:tav tm="100000">
                                          <p:val>
                                            <p:fltVal val="0"/>
                                          </p:val>
                                        </p:tav>
                                      </p:tavLst>
                                    </p:anim>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 calcmode="lin" valueType="num">
                                      <p:cBhvr>
                                        <p:cTn id="41" dur="500" fill="hold"/>
                                        <p:tgtEl>
                                          <p:spTgt spid="12"/>
                                        </p:tgtEl>
                                        <p:attrNameLst>
                                          <p:attrName>style.rotation</p:attrName>
                                        </p:attrNameLst>
                                      </p:cBhvr>
                                      <p:tavLst>
                                        <p:tav tm="0">
                                          <p:val>
                                            <p:fltVal val="90"/>
                                          </p:val>
                                        </p:tav>
                                        <p:tav tm="100000">
                                          <p:val>
                                            <p:fltVal val="0"/>
                                          </p:val>
                                        </p:tav>
                                      </p:tavLst>
                                    </p:anim>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987</Words>
  <Application>Microsoft Office PowerPoint</Application>
  <PresentationFormat>Personnalisé</PresentationFormat>
  <Paragraphs>109</Paragraphs>
  <Slides>14</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14</vt:i4>
      </vt:variant>
    </vt:vector>
  </HeadingPairs>
  <TitlesOfParts>
    <vt:vector size="24" baseType="lpstr">
      <vt:lpstr>Barlow Condensed</vt:lpstr>
      <vt:lpstr>Barlow SemiCondensed</vt:lpstr>
      <vt:lpstr>Arial</vt:lpstr>
      <vt:lpstr>Calibri</vt:lpstr>
      <vt:lpstr>Barlow Condensed Medium</vt:lpstr>
      <vt:lpstr>Barlow Condensed Bold</vt:lpstr>
      <vt:lpstr>Arimo</vt:lpstr>
      <vt:lpstr>Barlow SemiCondensed Bold</vt:lpstr>
      <vt:lpstr>Barlow SemiCondensed Semi-Bold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Geometric Simple Photo Business Company Presentation</dc:title>
  <cp:lastModifiedBy>sabrine jolie</cp:lastModifiedBy>
  <cp:revision>4</cp:revision>
  <dcterms:created xsi:type="dcterms:W3CDTF">2006-08-16T00:00:00Z</dcterms:created>
  <dcterms:modified xsi:type="dcterms:W3CDTF">2025-01-05T20:05:33Z</dcterms:modified>
  <dc:identifier>DAGaboNtB8s</dc:identifier>
</cp:coreProperties>
</file>